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52"/>
  </p:notesMasterIdLst>
  <p:sldIdLst>
    <p:sldId id="299" r:id="rId5"/>
    <p:sldId id="314" r:id="rId6"/>
    <p:sldId id="315" r:id="rId7"/>
    <p:sldId id="316" r:id="rId8"/>
    <p:sldId id="317" r:id="rId9"/>
    <p:sldId id="318" r:id="rId10"/>
    <p:sldId id="319" r:id="rId11"/>
    <p:sldId id="320" r:id="rId12"/>
    <p:sldId id="321" r:id="rId13"/>
    <p:sldId id="322" r:id="rId14"/>
    <p:sldId id="323" r:id="rId15"/>
    <p:sldId id="324" r:id="rId16"/>
    <p:sldId id="325" r:id="rId17"/>
    <p:sldId id="326" r:id="rId18"/>
    <p:sldId id="327" r:id="rId19"/>
    <p:sldId id="328" r:id="rId20"/>
    <p:sldId id="329" r:id="rId21"/>
    <p:sldId id="330" r:id="rId22"/>
    <p:sldId id="331" r:id="rId23"/>
    <p:sldId id="332" r:id="rId24"/>
    <p:sldId id="333" r:id="rId25"/>
    <p:sldId id="334" r:id="rId26"/>
    <p:sldId id="335" r:id="rId27"/>
    <p:sldId id="336" r:id="rId28"/>
    <p:sldId id="337" r:id="rId29"/>
    <p:sldId id="338" r:id="rId30"/>
    <p:sldId id="339" r:id="rId31"/>
    <p:sldId id="340" r:id="rId32"/>
    <p:sldId id="341" r:id="rId33"/>
    <p:sldId id="342" r:id="rId34"/>
    <p:sldId id="343" r:id="rId35"/>
    <p:sldId id="344" r:id="rId36"/>
    <p:sldId id="345" r:id="rId37"/>
    <p:sldId id="346" r:id="rId38"/>
    <p:sldId id="347" r:id="rId39"/>
    <p:sldId id="348" r:id="rId40"/>
    <p:sldId id="349" r:id="rId41"/>
    <p:sldId id="350" r:id="rId42"/>
    <p:sldId id="351" r:id="rId43"/>
    <p:sldId id="352" r:id="rId44"/>
    <p:sldId id="353" r:id="rId45"/>
    <p:sldId id="354" r:id="rId46"/>
    <p:sldId id="355" r:id="rId47"/>
    <p:sldId id="356" r:id="rId48"/>
    <p:sldId id="357" r:id="rId49"/>
    <p:sldId id="358" r:id="rId50"/>
    <p:sldId id="303"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C84513-8AEC-42EE-AC4F-02FBB5CEE3DE}" v="10" dt="2025-03-18T19:18:47.08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774" autoAdjust="0"/>
  </p:normalViewPr>
  <p:slideViewPr>
    <p:cSldViewPr snapToGrid="0">
      <p:cViewPr varScale="1">
        <p:scale>
          <a:sx n="73" d="100"/>
          <a:sy n="73" d="100"/>
        </p:scale>
        <p:origin x="2730" y="54"/>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77AF052E-839E-4B37-AA9B-69AB90BD29EB}"/>
    <pc:docChg chg="custSel modMainMaster">
      <pc:chgData name="Metz, Loretta - FPAC-NRCS, AZ" userId="2b26dc92-d5c3-4839-9e28-e979d24780d6" providerId="ADAL" clId="{77AF052E-839E-4B37-AA9B-69AB90BD29EB}" dt="2024-12-30T18:16:17.850" v="42" actId="20577"/>
      <pc:docMkLst>
        <pc:docMk/>
      </pc:docMkLst>
      <pc:sldMasterChg chg="modSp mod">
        <pc:chgData name="Metz, Loretta - FPAC-NRCS, AZ" userId="2b26dc92-d5c3-4839-9e28-e979d24780d6" providerId="ADAL" clId="{77AF052E-839E-4B37-AA9B-69AB90BD29EB}" dt="2024-12-30T18:16:17.850" v="42" actId="20577"/>
        <pc:sldMasterMkLst>
          <pc:docMk/>
          <pc:sldMasterMk cId="569656255" sldId="2147483662"/>
        </pc:sldMasterMkLst>
        <pc:spChg chg="mod">
          <ac:chgData name="Metz, Loretta - FPAC-NRCS, AZ" userId="2b26dc92-d5c3-4839-9e28-e979d24780d6" providerId="ADAL" clId="{77AF052E-839E-4B37-AA9B-69AB90BD29EB}" dt="2024-12-30T18:16:17.850" v="42" actId="20577"/>
          <ac:spMkLst>
            <pc:docMk/>
            <pc:sldMasterMk cId="569656255" sldId="2147483662"/>
            <ac:spMk id="2" creationId="{B09D283E-F7D5-43DA-A9E7-6E6474DF99D7}"/>
          </ac:spMkLst>
        </pc:spChg>
      </pc:sldMasterChg>
    </pc:docChg>
  </pc:docChgLst>
  <pc:docChgLst>
    <pc:chgData name="Lowder, Nathan - FPAC-NRCS, NC" userId="aebffd68-daf1-4dd1-abf1-26fe6d39dce1" providerId="ADAL" clId="{DEC84513-8AEC-42EE-AC4F-02FBB5CEE3DE}"/>
    <pc:docChg chg="undo custSel addSld delSld modSld">
      <pc:chgData name="Lowder, Nathan - FPAC-NRCS, NC" userId="aebffd68-daf1-4dd1-abf1-26fe6d39dce1" providerId="ADAL" clId="{DEC84513-8AEC-42EE-AC4F-02FBB5CEE3DE}" dt="2025-03-18T19:19:03.425" v="9096" actId="1076"/>
      <pc:docMkLst>
        <pc:docMk/>
      </pc:docMkLst>
      <pc:sldChg chg="del">
        <pc:chgData name="Lowder, Nathan - FPAC-NRCS, NC" userId="aebffd68-daf1-4dd1-abf1-26fe6d39dce1" providerId="ADAL" clId="{DEC84513-8AEC-42EE-AC4F-02FBB5CEE3DE}" dt="2025-03-11T19:39:18.181" v="1" actId="47"/>
        <pc:sldMkLst>
          <pc:docMk/>
          <pc:sldMk cId="1435825163" sldId="262"/>
        </pc:sldMkLst>
      </pc:sldChg>
      <pc:sldChg chg="del">
        <pc:chgData name="Lowder, Nathan - FPAC-NRCS, NC" userId="aebffd68-daf1-4dd1-abf1-26fe6d39dce1" providerId="ADAL" clId="{DEC84513-8AEC-42EE-AC4F-02FBB5CEE3DE}" dt="2025-03-12T17:56:50.603" v="1892" actId="47"/>
        <pc:sldMkLst>
          <pc:docMk/>
          <pc:sldMk cId="2850176485" sldId="268"/>
        </pc:sldMkLst>
      </pc:sldChg>
      <pc:sldChg chg="del">
        <pc:chgData name="Lowder, Nathan - FPAC-NRCS, NC" userId="aebffd68-daf1-4dd1-abf1-26fe6d39dce1" providerId="ADAL" clId="{DEC84513-8AEC-42EE-AC4F-02FBB5CEE3DE}" dt="2025-03-12T17:56:45.467" v="1889" actId="47"/>
        <pc:sldMkLst>
          <pc:docMk/>
          <pc:sldMk cId="1109131637" sldId="269"/>
        </pc:sldMkLst>
      </pc:sldChg>
      <pc:sldChg chg="del">
        <pc:chgData name="Lowder, Nathan - FPAC-NRCS, NC" userId="aebffd68-daf1-4dd1-abf1-26fe6d39dce1" providerId="ADAL" clId="{DEC84513-8AEC-42EE-AC4F-02FBB5CEE3DE}" dt="2025-03-11T19:39:18.181" v="1" actId="47"/>
        <pc:sldMkLst>
          <pc:docMk/>
          <pc:sldMk cId="1482684629" sldId="296"/>
        </pc:sldMkLst>
      </pc:sldChg>
      <pc:sldChg chg="del">
        <pc:chgData name="Lowder, Nathan - FPAC-NRCS, NC" userId="aebffd68-daf1-4dd1-abf1-26fe6d39dce1" providerId="ADAL" clId="{DEC84513-8AEC-42EE-AC4F-02FBB5CEE3DE}" dt="2025-03-11T19:39:18.181" v="1" actId="47"/>
        <pc:sldMkLst>
          <pc:docMk/>
          <pc:sldMk cId="3721063125" sldId="298"/>
        </pc:sldMkLst>
      </pc:sldChg>
      <pc:sldChg chg="addSp delSp modSp mod modNotesTx">
        <pc:chgData name="Lowder, Nathan - FPAC-NRCS, NC" userId="aebffd68-daf1-4dd1-abf1-26fe6d39dce1" providerId="ADAL" clId="{DEC84513-8AEC-42EE-AC4F-02FBB5CEE3DE}" dt="2025-03-18T19:19:03.425" v="9096" actId="1076"/>
        <pc:sldMkLst>
          <pc:docMk/>
          <pc:sldMk cId="2514945278" sldId="299"/>
        </pc:sldMkLst>
        <pc:spChg chg="mod">
          <ac:chgData name="Lowder, Nathan - FPAC-NRCS, NC" userId="aebffd68-daf1-4dd1-abf1-26fe6d39dce1" providerId="ADAL" clId="{DEC84513-8AEC-42EE-AC4F-02FBB5CEE3DE}" dt="2025-03-11T19:39:52.775" v="32" actId="1076"/>
          <ac:spMkLst>
            <pc:docMk/>
            <pc:sldMk cId="2514945278" sldId="299"/>
            <ac:spMk id="2" creationId="{04AEA7F9-9E76-F107-39FE-6357012CA593}"/>
          </ac:spMkLst>
        </pc:spChg>
        <pc:spChg chg="add del">
          <ac:chgData name="Lowder, Nathan - FPAC-NRCS, NC" userId="aebffd68-daf1-4dd1-abf1-26fe6d39dce1" providerId="ADAL" clId="{DEC84513-8AEC-42EE-AC4F-02FBB5CEE3DE}" dt="2025-03-18T19:17:51.946" v="9089" actId="931"/>
          <ac:spMkLst>
            <pc:docMk/>
            <pc:sldMk cId="2514945278" sldId="299"/>
            <ac:spMk id="7" creationId="{C1C1E137-B089-446E-9291-C168AC24597F}"/>
          </ac:spMkLst>
        </pc:spChg>
        <pc:spChg chg="del">
          <ac:chgData name="Lowder, Nathan - FPAC-NRCS, NC" userId="aebffd68-daf1-4dd1-abf1-26fe6d39dce1" providerId="ADAL" clId="{DEC84513-8AEC-42EE-AC4F-02FBB5CEE3DE}" dt="2025-03-18T19:18:47.082" v="9093" actId="931"/>
          <ac:spMkLst>
            <pc:docMk/>
            <pc:sldMk cId="2514945278" sldId="299"/>
            <ac:spMk id="8" creationId="{26087065-E1D1-4222-A146-780A56F5B4C6}"/>
          </ac:spMkLst>
        </pc:spChg>
        <pc:spChg chg="mod">
          <ac:chgData name="Lowder, Nathan - FPAC-NRCS, NC" userId="aebffd68-daf1-4dd1-abf1-26fe6d39dce1" providerId="ADAL" clId="{DEC84513-8AEC-42EE-AC4F-02FBB5CEE3DE}" dt="2025-03-11T19:39:43.364" v="31" actId="20577"/>
          <ac:spMkLst>
            <pc:docMk/>
            <pc:sldMk cId="2514945278" sldId="299"/>
            <ac:spMk id="10" creationId="{FE409333-BA0D-4E8D-8F8B-ECF846A6D796}"/>
          </ac:spMkLst>
        </pc:spChg>
        <pc:picChg chg="add mod">
          <ac:chgData name="Lowder, Nathan - FPAC-NRCS, NC" userId="aebffd68-daf1-4dd1-abf1-26fe6d39dce1" providerId="ADAL" clId="{DEC84513-8AEC-42EE-AC4F-02FBB5CEE3DE}" dt="2025-03-18T19:16:51.239" v="9088" actId="931"/>
          <ac:picMkLst>
            <pc:docMk/>
            <pc:sldMk cId="2514945278" sldId="299"/>
            <ac:picMk id="5" creationId="{1271258E-2DC5-D192-E25A-E5B23AA48FD5}"/>
          </ac:picMkLst>
        </pc:picChg>
        <pc:picChg chg="mod">
          <ac:chgData name="Lowder, Nathan - FPAC-NRCS, NC" userId="aebffd68-daf1-4dd1-abf1-26fe6d39dce1" providerId="ADAL" clId="{DEC84513-8AEC-42EE-AC4F-02FBB5CEE3DE}" dt="2025-03-18T19:19:03.425" v="9096" actId="1076"/>
          <ac:picMkLst>
            <pc:docMk/>
            <pc:sldMk cId="2514945278" sldId="299"/>
            <ac:picMk id="6" creationId="{130B38F8-258F-4DC9-B8F1-B20A1A726BF0}"/>
          </ac:picMkLst>
        </pc:picChg>
        <pc:picChg chg="add mod">
          <ac:chgData name="Lowder, Nathan - FPAC-NRCS, NC" userId="aebffd68-daf1-4dd1-abf1-26fe6d39dce1" providerId="ADAL" clId="{DEC84513-8AEC-42EE-AC4F-02FBB5CEE3DE}" dt="2025-03-18T19:17:55.134" v="9091" actId="962"/>
          <ac:picMkLst>
            <pc:docMk/>
            <pc:sldMk cId="2514945278" sldId="299"/>
            <ac:picMk id="11" creationId="{0102FA98-D126-026D-7579-D24A6603E827}"/>
          </ac:picMkLst>
        </pc:picChg>
        <pc:picChg chg="add mod">
          <ac:chgData name="Lowder, Nathan - FPAC-NRCS, NC" userId="aebffd68-daf1-4dd1-abf1-26fe6d39dce1" providerId="ADAL" clId="{DEC84513-8AEC-42EE-AC4F-02FBB5CEE3DE}" dt="2025-03-18T19:18:49.974" v="9095" actId="962"/>
          <ac:picMkLst>
            <pc:docMk/>
            <pc:sldMk cId="2514945278" sldId="299"/>
            <ac:picMk id="13" creationId="{FC1D7A04-A124-FD51-C1A6-7F5C3CEF34D7}"/>
          </ac:picMkLst>
        </pc:picChg>
      </pc:sldChg>
      <pc:sldChg chg="del">
        <pc:chgData name="Lowder, Nathan - FPAC-NRCS, NC" userId="aebffd68-daf1-4dd1-abf1-26fe6d39dce1" providerId="ADAL" clId="{DEC84513-8AEC-42EE-AC4F-02FBB5CEE3DE}" dt="2025-03-11T19:39:18.181" v="1" actId="47"/>
        <pc:sldMkLst>
          <pc:docMk/>
          <pc:sldMk cId="4055403140" sldId="301"/>
        </pc:sldMkLst>
      </pc:sldChg>
      <pc:sldChg chg="del">
        <pc:chgData name="Lowder, Nathan - FPAC-NRCS, NC" userId="aebffd68-daf1-4dd1-abf1-26fe6d39dce1" providerId="ADAL" clId="{DEC84513-8AEC-42EE-AC4F-02FBB5CEE3DE}" dt="2025-03-12T17:56:46.068" v="1890" actId="47"/>
        <pc:sldMkLst>
          <pc:docMk/>
          <pc:sldMk cId="3109368390" sldId="304"/>
        </pc:sldMkLst>
      </pc:sldChg>
      <pc:sldChg chg="del">
        <pc:chgData name="Lowder, Nathan - FPAC-NRCS, NC" userId="aebffd68-daf1-4dd1-abf1-26fe6d39dce1" providerId="ADAL" clId="{DEC84513-8AEC-42EE-AC4F-02FBB5CEE3DE}" dt="2025-03-12T17:56:47.758" v="1891" actId="47"/>
        <pc:sldMkLst>
          <pc:docMk/>
          <pc:sldMk cId="1104811498" sldId="305"/>
        </pc:sldMkLst>
      </pc:sldChg>
      <pc:sldChg chg="del">
        <pc:chgData name="Lowder, Nathan - FPAC-NRCS, NC" userId="aebffd68-daf1-4dd1-abf1-26fe6d39dce1" providerId="ADAL" clId="{DEC84513-8AEC-42EE-AC4F-02FBB5CEE3DE}" dt="2025-03-11T19:39:10.461" v="0" actId="2696"/>
        <pc:sldMkLst>
          <pc:docMk/>
          <pc:sldMk cId="434389277" sldId="310"/>
        </pc:sldMkLst>
      </pc:sldChg>
      <pc:sldChg chg="del">
        <pc:chgData name="Lowder, Nathan - FPAC-NRCS, NC" userId="aebffd68-daf1-4dd1-abf1-26fe6d39dce1" providerId="ADAL" clId="{DEC84513-8AEC-42EE-AC4F-02FBB5CEE3DE}" dt="2025-03-12T17:56:35.809" v="1885" actId="2696"/>
        <pc:sldMkLst>
          <pc:docMk/>
          <pc:sldMk cId="1643912681" sldId="311"/>
        </pc:sldMkLst>
      </pc:sldChg>
      <pc:sldChg chg="del">
        <pc:chgData name="Lowder, Nathan - FPAC-NRCS, NC" userId="aebffd68-daf1-4dd1-abf1-26fe6d39dce1" providerId="ADAL" clId="{DEC84513-8AEC-42EE-AC4F-02FBB5CEE3DE}" dt="2025-03-12T17:56:38.388" v="1886" actId="47"/>
        <pc:sldMkLst>
          <pc:docMk/>
          <pc:sldMk cId="1225272035" sldId="312"/>
        </pc:sldMkLst>
      </pc:sldChg>
      <pc:sldChg chg="del">
        <pc:chgData name="Lowder, Nathan - FPAC-NRCS, NC" userId="aebffd68-daf1-4dd1-abf1-26fe6d39dce1" providerId="ADAL" clId="{DEC84513-8AEC-42EE-AC4F-02FBB5CEE3DE}" dt="2025-03-12T17:56:54.987" v="1893" actId="47"/>
        <pc:sldMkLst>
          <pc:docMk/>
          <pc:sldMk cId="1503973667" sldId="313"/>
        </pc:sldMkLst>
      </pc:sldChg>
      <pc:sldChg chg="addSp modSp mod modNotesTx">
        <pc:chgData name="Lowder, Nathan - FPAC-NRCS, NC" userId="aebffd68-daf1-4dd1-abf1-26fe6d39dce1" providerId="ADAL" clId="{DEC84513-8AEC-42EE-AC4F-02FBB5CEE3DE}" dt="2025-03-18T15:37:01.005" v="8948" actId="962"/>
        <pc:sldMkLst>
          <pc:docMk/>
          <pc:sldMk cId="3104962191" sldId="314"/>
        </pc:sldMkLst>
        <pc:spChg chg="mod">
          <ac:chgData name="Lowder, Nathan - FPAC-NRCS, NC" userId="aebffd68-daf1-4dd1-abf1-26fe6d39dce1" providerId="ADAL" clId="{DEC84513-8AEC-42EE-AC4F-02FBB5CEE3DE}" dt="2025-03-11T19:41:41.781" v="43" actId="20577"/>
          <ac:spMkLst>
            <pc:docMk/>
            <pc:sldMk cId="3104962191" sldId="314"/>
            <ac:spMk id="2" creationId="{74FC71BB-0592-DA7B-4540-EE7321F7E18C}"/>
          </ac:spMkLst>
        </pc:spChg>
        <pc:spChg chg="mod">
          <ac:chgData name="Lowder, Nathan - FPAC-NRCS, NC" userId="aebffd68-daf1-4dd1-abf1-26fe6d39dce1" providerId="ADAL" clId="{DEC84513-8AEC-42EE-AC4F-02FBB5CEE3DE}" dt="2025-03-11T19:42:55.195" v="54" actId="14100"/>
          <ac:spMkLst>
            <pc:docMk/>
            <pc:sldMk cId="3104962191" sldId="314"/>
            <ac:spMk id="3" creationId="{F472CA95-C57D-1CA9-CCB6-A08EF5727DDF}"/>
          </ac:spMkLst>
        </pc:spChg>
        <pc:picChg chg="add mod">
          <ac:chgData name="Lowder, Nathan - FPAC-NRCS, NC" userId="aebffd68-daf1-4dd1-abf1-26fe6d39dce1" providerId="ADAL" clId="{DEC84513-8AEC-42EE-AC4F-02FBB5CEE3DE}" dt="2025-03-18T15:37:01.005" v="8948" actId="962"/>
          <ac:picMkLst>
            <pc:docMk/>
            <pc:sldMk cId="3104962191" sldId="314"/>
            <ac:picMk id="4" creationId="{C8FD1F5A-7F53-ABE7-EB2D-DF9E48283290}"/>
          </ac:picMkLst>
        </pc:picChg>
      </pc:sldChg>
      <pc:sldChg chg="addSp modSp new mod modNotesTx">
        <pc:chgData name="Lowder, Nathan - FPAC-NRCS, NC" userId="aebffd68-daf1-4dd1-abf1-26fe6d39dce1" providerId="ADAL" clId="{DEC84513-8AEC-42EE-AC4F-02FBB5CEE3DE}" dt="2025-03-18T15:37:35.637" v="8950" actId="962"/>
        <pc:sldMkLst>
          <pc:docMk/>
          <pc:sldMk cId="3710381618" sldId="315"/>
        </pc:sldMkLst>
        <pc:spChg chg="mod">
          <ac:chgData name="Lowder, Nathan - FPAC-NRCS, NC" userId="aebffd68-daf1-4dd1-abf1-26fe6d39dce1" providerId="ADAL" clId="{DEC84513-8AEC-42EE-AC4F-02FBB5CEE3DE}" dt="2025-03-11T20:00:54.287" v="215" actId="1076"/>
          <ac:spMkLst>
            <pc:docMk/>
            <pc:sldMk cId="3710381618" sldId="315"/>
            <ac:spMk id="2" creationId="{91B60ADC-35A9-79BF-488E-1B169396F5B8}"/>
          </ac:spMkLst>
        </pc:spChg>
        <pc:spChg chg="mod">
          <ac:chgData name="Lowder, Nathan - FPAC-NRCS, NC" userId="aebffd68-daf1-4dd1-abf1-26fe6d39dce1" providerId="ADAL" clId="{DEC84513-8AEC-42EE-AC4F-02FBB5CEE3DE}" dt="2025-03-11T19:48:14.578" v="159" actId="255"/>
          <ac:spMkLst>
            <pc:docMk/>
            <pc:sldMk cId="3710381618" sldId="315"/>
            <ac:spMk id="3" creationId="{EF0C7870-7EC2-C0C4-129C-F2E19A1D35AC}"/>
          </ac:spMkLst>
        </pc:spChg>
        <pc:picChg chg="add mod">
          <ac:chgData name="Lowder, Nathan - FPAC-NRCS, NC" userId="aebffd68-daf1-4dd1-abf1-26fe6d39dce1" providerId="ADAL" clId="{DEC84513-8AEC-42EE-AC4F-02FBB5CEE3DE}" dt="2025-03-18T15:37:35.637" v="8950" actId="962"/>
          <ac:picMkLst>
            <pc:docMk/>
            <pc:sldMk cId="3710381618" sldId="315"/>
            <ac:picMk id="4" creationId="{2BAA18E3-DF09-4F05-5895-E534B4AF4D7C}"/>
          </ac:picMkLst>
        </pc:picChg>
      </pc:sldChg>
      <pc:sldChg chg="addSp modSp new mod modNotesTx">
        <pc:chgData name="Lowder, Nathan - FPAC-NRCS, NC" userId="aebffd68-daf1-4dd1-abf1-26fe6d39dce1" providerId="ADAL" clId="{DEC84513-8AEC-42EE-AC4F-02FBB5CEE3DE}" dt="2025-03-18T19:12:49.321" v="9053" actId="962"/>
        <pc:sldMkLst>
          <pc:docMk/>
          <pc:sldMk cId="548917918" sldId="316"/>
        </pc:sldMkLst>
        <pc:spChg chg="mod">
          <ac:chgData name="Lowder, Nathan - FPAC-NRCS, NC" userId="aebffd68-daf1-4dd1-abf1-26fe6d39dce1" providerId="ADAL" clId="{DEC84513-8AEC-42EE-AC4F-02FBB5CEE3DE}" dt="2025-03-18T19:12:47.959" v="9051" actId="962"/>
          <ac:spMkLst>
            <pc:docMk/>
            <pc:sldMk cId="548917918" sldId="316"/>
            <ac:spMk id="2" creationId="{B5201F9D-B358-236C-01FC-BF5BE32FCB85}"/>
          </ac:spMkLst>
        </pc:spChg>
        <pc:spChg chg="mod">
          <ac:chgData name="Lowder, Nathan - FPAC-NRCS, NC" userId="aebffd68-daf1-4dd1-abf1-26fe6d39dce1" providerId="ADAL" clId="{DEC84513-8AEC-42EE-AC4F-02FBB5CEE3DE}" dt="2025-03-18T19:12:48.550" v="9052" actId="962"/>
          <ac:spMkLst>
            <pc:docMk/>
            <pc:sldMk cId="548917918" sldId="316"/>
            <ac:spMk id="3" creationId="{A56980B2-41D5-EC8B-77B5-A7B61D0EF086}"/>
          </ac:spMkLst>
        </pc:spChg>
        <pc:picChg chg="add mod">
          <ac:chgData name="Lowder, Nathan - FPAC-NRCS, NC" userId="aebffd68-daf1-4dd1-abf1-26fe6d39dce1" providerId="ADAL" clId="{DEC84513-8AEC-42EE-AC4F-02FBB5CEE3DE}" dt="2025-03-18T19:12:49.321" v="9053" actId="962"/>
          <ac:picMkLst>
            <pc:docMk/>
            <pc:sldMk cId="548917918" sldId="316"/>
            <ac:picMk id="5" creationId="{6617FC85-57CD-13B1-87B3-7C6AD7051A69}"/>
          </ac:picMkLst>
        </pc:picChg>
      </pc:sldChg>
      <pc:sldChg chg="addSp modSp new mod modNotesTx">
        <pc:chgData name="Lowder, Nathan - FPAC-NRCS, NC" userId="aebffd68-daf1-4dd1-abf1-26fe6d39dce1" providerId="ADAL" clId="{DEC84513-8AEC-42EE-AC4F-02FBB5CEE3DE}" dt="2025-03-18T19:13:00.434" v="9056" actId="962"/>
        <pc:sldMkLst>
          <pc:docMk/>
          <pc:sldMk cId="1908201441" sldId="317"/>
        </pc:sldMkLst>
        <pc:spChg chg="mod">
          <ac:chgData name="Lowder, Nathan - FPAC-NRCS, NC" userId="aebffd68-daf1-4dd1-abf1-26fe6d39dce1" providerId="ADAL" clId="{DEC84513-8AEC-42EE-AC4F-02FBB5CEE3DE}" dt="2025-03-18T19:12:59.349" v="9054" actId="962"/>
          <ac:spMkLst>
            <pc:docMk/>
            <pc:sldMk cId="1908201441" sldId="317"/>
            <ac:spMk id="2" creationId="{58C31722-27DA-6188-4AAC-F6E6CFDA7E9E}"/>
          </ac:spMkLst>
        </pc:spChg>
        <pc:spChg chg="mod">
          <ac:chgData name="Lowder, Nathan - FPAC-NRCS, NC" userId="aebffd68-daf1-4dd1-abf1-26fe6d39dce1" providerId="ADAL" clId="{DEC84513-8AEC-42EE-AC4F-02FBB5CEE3DE}" dt="2025-03-18T19:12:59.884" v="9055" actId="962"/>
          <ac:spMkLst>
            <pc:docMk/>
            <pc:sldMk cId="1908201441" sldId="317"/>
            <ac:spMk id="3" creationId="{695F1716-437C-97CD-ED64-C794F0289E02}"/>
          </ac:spMkLst>
        </pc:spChg>
        <pc:picChg chg="add mod">
          <ac:chgData name="Lowder, Nathan - FPAC-NRCS, NC" userId="aebffd68-daf1-4dd1-abf1-26fe6d39dce1" providerId="ADAL" clId="{DEC84513-8AEC-42EE-AC4F-02FBB5CEE3DE}" dt="2025-03-18T19:13:00.434" v="9056" actId="962"/>
          <ac:picMkLst>
            <pc:docMk/>
            <pc:sldMk cId="1908201441" sldId="317"/>
            <ac:picMk id="4" creationId="{BD0543AD-2A1A-83A7-6A8E-220F1EED229F}"/>
          </ac:picMkLst>
        </pc:picChg>
      </pc:sldChg>
      <pc:sldChg chg="addSp delSp modSp new mod modNotesTx">
        <pc:chgData name="Lowder, Nathan - FPAC-NRCS, NC" userId="aebffd68-daf1-4dd1-abf1-26fe6d39dce1" providerId="ADAL" clId="{DEC84513-8AEC-42EE-AC4F-02FBB5CEE3DE}" dt="2025-03-18T19:10:38.831" v="9036" actId="33553"/>
        <pc:sldMkLst>
          <pc:docMk/>
          <pc:sldMk cId="2220948160" sldId="318"/>
        </pc:sldMkLst>
        <pc:spChg chg="mod">
          <ac:chgData name="Lowder, Nathan - FPAC-NRCS, NC" userId="aebffd68-daf1-4dd1-abf1-26fe6d39dce1" providerId="ADAL" clId="{DEC84513-8AEC-42EE-AC4F-02FBB5CEE3DE}" dt="2025-03-18T19:10:38.831" v="9036" actId="33553"/>
          <ac:spMkLst>
            <pc:docMk/>
            <pc:sldMk cId="2220948160" sldId="318"/>
            <ac:spMk id="3" creationId="{AD4A1535-8821-61C3-4937-BB693A407486}"/>
          </ac:spMkLst>
        </pc:spChg>
        <pc:picChg chg="add mod">
          <ac:chgData name="Lowder, Nathan - FPAC-NRCS, NC" userId="aebffd68-daf1-4dd1-abf1-26fe6d39dce1" providerId="ADAL" clId="{DEC84513-8AEC-42EE-AC4F-02FBB5CEE3DE}" dt="2025-03-18T15:40:00.272" v="8956" actId="962"/>
          <ac:picMkLst>
            <pc:docMk/>
            <pc:sldMk cId="2220948160" sldId="318"/>
            <ac:picMk id="4" creationId="{47CCAB20-94E4-7FA6-A19E-8D4D9B850DC4}"/>
          </ac:picMkLst>
        </pc:picChg>
        <pc:picChg chg="add mod">
          <ac:chgData name="Lowder, Nathan - FPAC-NRCS, NC" userId="aebffd68-daf1-4dd1-abf1-26fe6d39dce1" providerId="ADAL" clId="{DEC84513-8AEC-42EE-AC4F-02FBB5CEE3DE}" dt="2025-03-18T15:40:49.125" v="8958" actId="962"/>
          <ac:picMkLst>
            <pc:docMk/>
            <pc:sldMk cId="2220948160" sldId="318"/>
            <ac:picMk id="5" creationId="{7868F32A-BB28-F29A-F368-5A71849146FA}"/>
          </ac:picMkLst>
        </pc:picChg>
      </pc:sldChg>
      <pc:sldChg chg="modSp new mod">
        <pc:chgData name="Lowder, Nathan - FPAC-NRCS, NC" userId="aebffd68-daf1-4dd1-abf1-26fe6d39dce1" providerId="ADAL" clId="{DEC84513-8AEC-42EE-AC4F-02FBB5CEE3DE}" dt="2025-03-11T20:05:06.719" v="259"/>
        <pc:sldMkLst>
          <pc:docMk/>
          <pc:sldMk cId="320095678" sldId="319"/>
        </pc:sldMkLst>
        <pc:spChg chg="mod">
          <ac:chgData name="Lowder, Nathan - FPAC-NRCS, NC" userId="aebffd68-daf1-4dd1-abf1-26fe6d39dce1" providerId="ADAL" clId="{DEC84513-8AEC-42EE-AC4F-02FBB5CEE3DE}" dt="2025-03-11T20:04:52.728" v="258" actId="20577"/>
          <ac:spMkLst>
            <pc:docMk/>
            <pc:sldMk cId="320095678" sldId="319"/>
            <ac:spMk id="2" creationId="{2F9B17BD-7414-4702-5933-7D0B5305220E}"/>
          </ac:spMkLst>
        </pc:spChg>
        <pc:spChg chg="mod">
          <ac:chgData name="Lowder, Nathan - FPAC-NRCS, NC" userId="aebffd68-daf1-4dd1-abf1-26fe6d39dce1" providerId="ADAL" clId="{DEC84513-8AEC-42EE-AC4F-02FBB5CEE3DE}" dt="2025-03-11T20:05:06.719" v="259"/>
          <ac:spMkLst>
            <pc:docMk/>
            <pc:sldMk cId="320095678" sldId="319"/>
            <ac:spMk id="3" creationId="{96F2634B-1547-C9F3-9D6D-67D9EF64A913}"/>
          </ac:spMkLst>
        </pc:spChg>
      </pc:sldChg>
      <pc:sldChg chg="modSp new mod">
        <pc:chgData name="Lowder, Nathan - FPAC-NRCS, NC" userId="aebffd68-daf1-4dd1-abf1-26fe6d39dce1" providerId="ADAL" clId="{DEC84513-8AEC-42EE-AC4F-02FBB5CEE3DE}" dt="2025-03-11T20:05:57.606" v="301" actId="1076"/>
        <pc:sldMkLst>
          <pc:docMk/>
          <pc:sldMk cId="3098842123" sldId="320"/>
        </pc:sldMkLst>
        <pc:spChg chg="mod">
          <ac:chgData name="Lowder, Nathan - FPAC-NRCS, NC" userId="aebffd68-daf1-4dd1-abf1-26fe6d39dce1" providerId="ADAL" clId="{DEC84513-8AEC-42EE-AC4F-02FBB5CEE3DE}" dt="2025-03-11T20:05:50.974" v="300" actId="1076"/>
          <ac:spMkLst>
            <pc:docMk/>
            <pc:sldMk cId="3098842123" sldId="320"/>
            <ac:spMk id="2" creationId="{E7D9262A-F9BB-F482-D010-0E57C9B5C7DB}"/>
          </ac:spMkLst>
        </pc:spChg>
        <pc:spChg chg="mod">
          <ac:chgData name="Lowder, Nathan - FPAC-NRCS, NC" userId="aebffd68-daf1-4dd1-abf1-26fe6d39dce1" providerId="ADAL" clId="{DEC84513-8AEC-42EE-AC4F-02FBB5CEE3DE}" dt="2025-03-11T20:05:57.606" v="301" actId="1076"/>
          <ac:spMkLst>
            <pc:docMk/>
            <pc:sldMk cId="3098842123" sldId="320"/>
            <ac:spMk id="3" creationId="{3E95545B-1C97-BF5D-B8BB-9892401A445E}"/>
          </ac:spMkLst>
        </pc:spChg>
      </pc:sldChg>
      <pc:sldChg chg="addSp delSp modSp new mod">
        <pc:chgData name="Lowder, Nathan - FPAC-NRCS, NC" userId="aebffd68-daf1-4dd1-abf1-26fe6d39dce1" providerId="ADAL" clId="{DEC84513-8AEC-42EE-AC4F-02FBB5CEE3DE}" dt="2025-03-18T15:41:10.990" v="8960" actId="962"/>
        <pc:sldMkLst>
          <pc:docMk/>
          <pc:sldMk cId="2383816091" sldId="321"/>
        </pc:sldMkLst>
        <pc:spChg chg="mod">
          <ac:chgData name="Lowder, Nathan - FPAC-NRCS, NC" userId="aebffd68-daf1-4dd1-abf1-26fe6d39dce1" providerId="ADAL" clId="{DEC84513-8AEC-42EE-AC4F-02FBB5CEE3DE}" dt="2025-03-11T20:06:58.277" v="379" actId="1076"/>
          <ac:spMkLst>
            <pc:docMk/>
            <pc:sldMk cId="2383816091" sldId="321"/>
            <ac:spMk id="2" creationId="{02C01972-075F-280C-BA09-4364A4F537AD}"/>
          </ac:spMkLst>
        </pc:spChg>
        <pc:picChg chg="add mod">
          <ac:chgData name="Lowder, Nathan - FPAC-NRCS, NC" userId="aebffd68-daf1-4dd1-abf1-26fe6d39dce1" providerId="ADAL" clId="{DEC84513-8AEC-42EE-AC4F-02FBB5CEE3DE}" dt="2025-03-18T15:41:10.990" v="8960" actId="962"/>
          <ac:picMkLst>
            <pc:docMk/>
            <pc:sldMk cId="2383816091" sldId="321"/>
            <ac:picMk id="4" creationId="{6B6C7FE2-8B90-87AA-C73C-43B5CB7B0079}"/>
          </ac:picMkLst>
        </pc:picChg>
      </pc:sldChg>
      <pc:sldChg chg="addSp delSp modSp new mod">
        <pc:chgData name="Lowder, Nathan - FPAC-NRCS, NC" userId="aebffd68-daf1-4dd1-abf1-26fe6d39dce1" providerId="ADAL" clId="{DEC84513-8AEC-42EE-AC4F-02FBB5CEE3DE}" dt="2025-03-18T15:41:15.517" v="8961" actId="962"/>
        <pc:sldMkLst>
          <pc:docMk/>
          <pc:sldMk cId="2083889110" sldId="322"/>
        </pc:sldMkLst>
        <pc:spChg chg="mod">
          <ac:chgData name="Lowder, Nathan - FPAC-NRCS, NC" userId="aebffd68-daf1-4dd1-abf1-26fe6d39dce1" providerId="ADAL" clId="{DEC84513-8AEC-42EE-AC4F-02FBB5CEE3DE}" dt="2025-03-11T20:07:47.487" v="418" actId="20577"/>
          <ac:spMkLst>
            <pc:docMk/>
            <pc:sldMk cId="2083889110" sldId="322"/>
            <ac:spMk id="2" creationId="{4D1C102A-41AD-6002-144F-93EDF4CB64B3}"/>
          </ac:spMkLst>
        </pc:spChg>
        <pc:picChg chg="add mod">
          <ac:chgData name="Lowder, Nathan - FPAC-NRCS, NC" userId="aebffd68-daf1-4dd1-abf1-26fe6d39dce1" providerId="ADAL" clId="{DEC84513-8AEC-42EE-AC4F-02FBB5CEE3DE}" dt="2025-03-18T15:41:15.517" v="8961" actId="962"/>
          <ac:picMkLst>
            <pc:docMk/>
            <pc:sldMk cId="2083889110" sldId="322"/>
            <ac:picMk id="4" creationId="{783E5503-711A-2DC7-F35C-97F9006729B5}"/>
          </ac:picMkLst>
        </pc:picChg>
      </pc:sldChg>
      <pc:sldChg chg="addSp delSp modSp new mod">
        <pc:chgData name="Lowder, Nathan - FPAC-NRCS, NC" userId="aebffd68-daf1-4dd1-abf1-26fe6d39dce1" providerId="ADAL" clId="{DEC84513-8AEC-42EE-AC4F-02FBB5CEE3DE}" dt="2025-03-18T15:42:03.630" v="8963" actId="962"/>
        <pc:sldMkLst>
          <pc:docMk/>
          <pc:sldMk cId="573301011" sldId="323"/>
        </pc:sldMkLst>
        <pc:spChg chg="mod">
          <ac:chgData name="Lowder, Nathan - FPAC-NRCS, NC" userId="aebffd68-daf1-4dd1-abf1-26fe6d39dce1" providerId="ADAL" clId="{DEC84513-8AEC-42EE-AC4F-02FBB5CEE3DE}" dt="2025-03-11T20:08:49.210" v="483" actId="20577"/>
          <ac:spMkLst>
            <pc:docMk/>
            <pc:sldMk cId="573301011" sldId="323"/>
            <ac:spMk id="2" creationId="{0307BCA0-4A5F-4628-B558-BADD4C481C0C}"/>
          </ac:spMkLst>
        </pc:spChg>
        <pc:spChg chg="add mod">
          <ac:chgData name="Lowder, Nathan - FPAC-NRCS, NC" userId="aebffd68-daf1-4dd1-abf1-26fe6d39dce1" providerId="ADAL" clId="{DEC84513-8AEC-42EE-AC4F-02FBB5CEE3DE}" dt="2025-03-11T20:09:54.425" v="490" actId="255"/>
          <ac:spMkLst>
            <pc:docMk/>
            <pc:sldMk cId="573301011" sldId="323"/>
            <ac:spMk id="6" creationId="{A95DCDBA-EC01-C2D5-C280-13C88175BCB8}"/>
          </ac:spMkLst>
        </pc:spChg>
        <pc:spChg chg="add mod">
          <ac:chgData name="Lowder, Nathan - FPAC-NRCS, NC" userId="aebffd68-daf1-4dd1-abf1-26fe6d39dce1" providerId="ADAL" clId="{DEC84513-8AEC-42EE-AC4F-02FBB5CEE3DE}" dt="2025-03-11T20:10:21.854" v="493" actId="1076"/>
          <ac:spMkLst>
            <pc:docMk/>
            <pc:sldMk cId="573301011" sldId="323"/>
            <ac:spMk id="8" creationId="{1682C46E-BCF0-5E28-96AD-B56B7549838D}"/>
          </ac:spMkLst>
        </pc:spChg>
        <pc:picChg chg="add mod">
          <ac:chgData name="Lowder, Nathan - FPAC-NRCS, NC" userId="aebffd68-daf1-4dd1-abf1-26fe6d39dce1" providerId="ADAL" clId="{DEC84513-8AEC-42EE-AC4F-02FBB5CEE3DE}" dt="2025-03-18T15:42:03.630" v="8963" actId="962"/>
          <ac:picMkLst>
            <pc:docMk/>
            <pc:sldMk cId="573301011" sldId="323"/>
            <ac:picMk id="4" creationId="{78A530FC-1F82-B3A2-9083-2FC1DA98F763}"/>
          </ac:picMkLst>
        </pc:picChg>
      </pc:sldChg>
      <pc:sldChg chg="addSp delSp modSp new mod">
        <pc:chgData name="Lowder, Nathan - FPAC-NRCS, NC" userId="aebffd68-daf1-4dd1-abf1-26fe6d39dce1" providerId="ADAL" clId="{DEC84513-8AEC-42EE-AC4F-02FBB5CEE3DE}" dt="2025-03-18T19:12:02.046" v="9049" actId="20577"/>
        <pc:sldMkLst>
          <pc:docMk/>
          <pc:sldMk cId="222685154" sldId="324"/>
        </pc:sldMkLst>
        <pc:spChg chg="mod">
          <ac:chgData name="Lowder, Nathan - FPAC-NRCS, NC" userId="aebffd68-daf1-4dd1-abf1-26fe6d39dce1" providerId="ADAL" clId="{DEC84513-8AEC-42EE-AC4F-02FBB5CEE3DE}" dt="2025-03-18T19:12:02.046" v="9049" actId="20577"/>
          <ac:spMkLst>
            <pc:docMk/>
            <pc:sldMk cId="222685154" sldId="324"/>
            <ac:spMk id="2" creationId="{AA54524E-38E1-782F-4964-E54F31A6FA69}"/>
          </ac:spMkLst>
        </pc:spChg>
        <pc:picChg chg="add mod">
          <ac:chgData name="Lowder, Nathan - FPAC-NRCS, NC" userId="aebffd68-daf1-4dd1-abf1-26fe6d39dce1" providerId="ADAL" clId="{DEC84513-8AEC-42EE-AC4F-02FBB5CEE3DE}" dt="2025-03-18T15:42:21.629" v="8965" actId="962"/>
          <ac:picMkLst>
            <pc:docMk/>
            <pc:sldMk cId="222685154" sldId="324"/>
            <ac:picMk id="4" creationId="{01D96B91-0D2D-E3BA-864D-3A8F9F04B43D}"/>
          </ac:picMkLst>
        </pc:picChg>
      </pc:sldChg>
      <pc:sldChg chg="addSp delSp modSp new mod">
        <pc:chgData name="Lowder, Nathan - FPAC-NRCS, NC" userId="aebffd68-daf1-4dd1-abf1-26fe6d39dce1" providerId="ADAL" clId="{DEC84513-8AEC-42EE-AC4F-02FBB5CEE3DE}" dt="2025-03-18T15:43:14.430" v="8967" actId="962"/>
        <pc:sldMkLst>
          <pc:docMk/>
          <pc:sldMk cId="3628083511" sldId="325"/>
        </pc:sldMkLst>
        <pc:spChg chg="mod">
          <ac:chgData name="Lowder, Nathan - FPAC-NRCS, NC" userId="aebffd68-daf1-4dd1-abf1-26fe6d39dce1" providerId="ADAL" clId="{DEC84513-8AEC-42EE-AC4F-02FBB5CEE3DE}" dt="2025-03-12T12:39:03.094" v="597" actId="1076"/>
          <ac:spMkLst>
            <pc:docMk/>
            <pc:sldMk cId="3628083511" sldId="325"/>
            <ac:spMk id="2" creationId="{90D39AC0-B96E-325C-6ABD-A06DD5F36DF8}"/>
          </ac:spMkLst>
        </pc:spChg>
        <pc:spChg chg="add mod">
          <ac:chgData name="Lowder, Nathan - FPAC-NRCS, NC" userId="aebffd68-daf1-4dd1-abf1-26fe6d39dce1" providerId="ADAL" clId="{DEC84513-8AEC-42EE-AC4F-02FBB5CEE3DE}" dt="2025-03-13T19:27:37.705" v="5521" actId="1076"/>
          <ac:spMkLst>
            <pc:docMk/>
            <pc:sldMk cId="3628083511" sldId="325"/>
            <ac:spMk id="5" creationId="{8FCD6DFD-93D8-A7DA-E0B3-1C8243C27868}"/>
          </ac:spMkLst>
        </pc:spChg>
        <pc:spChg chg="add mod">
          <ac:chgData name="Lowder, Nathan - FPAC-NRCS, NC" userId="aebffd68-daf1-4dd1-abf1-26fe6d39dce1" providerId="ADAL" clId="{DEC84513-8AEC-42EE-AC4F-02FBB5CEE3DE}" dt="2025-03-13T19:27:25.928" v="5517" actId="1076"/>
          <ac:spMkLst>
            <pc:docMk/>
            <pc:sldMk cId="3628083511" sldId="325"/>
            <ac:spMk id="6" creationId="{669F4154-01E1-5C38-BF47-E7D69A4F418A}"/>
          </ac:spMkLst>
        </pc:spChg>
        <pc:graphicFrameChg chg="add mod">
          <ac:chgData name="Lowder, Nathan - FPAC-NRCS, NC" userId="aebffd68-daf1-4dd1-abf1-26fe6d39dce1" providerId="ADAL" clId="{DEC84513-8AEC-42EE-AC4F-02FBB5CEE3DE}" dt="2025-03-18T15:43:14.430" v="8967" actId="962"/>
          <ac:graphicFrameMkLst>
            <pc:docMk/>
            <pc:sldMk cId="3628083511" sldId="325"/>
            <ac:graphicFrameMk id="4" creationId="{D9DC21EC-5560-BA3B-87C5-E05F8776CDF6}"/>
          </ac:graphicFrameMkLst>
        </pc:graphicFrameChg>
      </pc:sldChg>
      <pc:sldChg chg="addSp delSp modSp new mod">
        <pc:chgData name="Lowder, Nathan - FPAC-NRCS, NC" userId="aebffd68-daf1-4dd1-abf1-26fe6d39dce1" providerId="ADAL" clId="{DEC84513-8AEC-42EE-AC4F-02FBB5CEE3DE}" dt="2025-03-18T15:44:14.511" v="8969" actId="962"/>
        <pc:sldMkLst>
          <pc:docMk/>
          <pc:sldMk cId="1616323916" sldId="326"/>
        </pc:sldMkLst>
        <pc:spChg chg="mod">
          <ac:chgData name="Lowder, Nathan - FPAC-NRCS, NC" userId="aebffd68-daf1-4dd1-abf1-26fe6d39dce1" providerId="ADAL" clId="{DEC84513-8AEC-42EE-AC4F-02FBB5CEE3DE}" dt="2025-03-12T12:40:28.202" v="639" actId="20577"/>
          <ac:spMkLst>
            <pc:docMk/>
            <pc:sldMk cId="1616323916" sldId="326"/>
            <ac:spMk id="2" creationId="{9F25E261-EA0F-120C-0E17-F040EF2A66C1}"/>
          </ac:spMkLst>
        </pc:spChg>
        <pc:spChg chg="add mod">
          <ac:chgData name="Lowder, Nathan - FPAC-NRCS, NC" userId="aebffd68-daf1-4dd1-abf1-26fe6d39dce1" providerId="ADAL" clId="{DEC84513-8AEC-42EE-AC4F-02FBB5CEE3DE}" dt="2025-03-13T19:28:27.033" v="5530" actId="1076"/>
          <ac:spMkLst>
            <pc:docMk/>
            <pc:sldMk cId="1616323916" sldId="326"/>
            <ac:spMk id="5" creationId="{9ED4EDB5-5BC5-CA39-8EB9-82600F80CD95}"/>
          </ac:spMkLst>
        </pc:spChg>
        <pc:spChg chg="add mod">
          <ac:chgData name="Lowder, Nathan - FPAC-NRCS, NC" userId="aebffd68-daf1-4dd1-abf1-26fe6d39dce1" providerId="ADAL" clId="{DEC84513-8AEC-42EE-AC4F-02FBB5CEE3DE}" dt="2025-03-13T19:28:05.521" v="5526" actId="1076"/>
          <ac:spMkLst>
            <pc:docMk/>
            <pc:sldMk cId="1616323916" sldId="326"/>
            <ac:spMk id="6" creationId="{25B8A947-BD55-C5E7-4090-6B7B5AE08712}"/>
          </ac:spMkLst>
        </pc:spChg>
        <pc:picChg chg="add mod">
          <ac:chgData name="Lowder, Nathan - FPAC-NRCS, NC" userId="aebffd68-daf1-4dd1-abf1-26fe6d39dce1" providerId="ADAL" clId="{DEC84513-8AEC-42EE-AC4F-02FBB5CEE3DE}" dt="2025-03-18T15:44:14.511" v="8969" actId="962"/>
          <ac:picMkLst>
            <pc:docMk/>
            <pc:sldMk cId="1616323916" sldId="326"/>
            <ac:picMk id="4" creationId="{42ED3C36-D8B4-C42D-E8D9-67DA10DD48A6}"/>
          </ac:picMkLst>
        </pc:picChg>
      </pc:sldChg>
      <pc:sldChg chg="addSp modSp new mod modNotesTx">
        <pc:chgData name="Lowder, Nathan - FPAC-NRCS, NC" userId="aebffd68-daf1-4dd1-abf1-26fe6d39dce1" providerId="ADAL" clId="{DEC84513-8AEC-42EE-AC4F-02FBB5CEE3DE}" dt="2025-03-18T15:44:19.266" v="8970" actId="962"/>
        <pc:sldMkLst>
          <pc:docMk/>
          <pc:sldMk cId="9580794" sldId="327"/>
        </pc:sldMkLst>
        <pc:spChg chg="mod">
          <ac:chgData name="Lowder, Nathan - FPAC-NRCS, NC" userId="aebffd68-daf1-4dd1-abf1-26fe6d39dce1" providerId="ADAL" clId="{DEC84513-8AEC-42EE-AC4F-02FBB5CEE3DE}" dt="2025-03-12T12:43:04.184" v="708" actId="255"/>
          <ac:spMkLst>
            <pc:docMk/>
            <pc:sldMk cId="9580794" sldId="327"/>
            <ac:spMk id="2" creationId="{17A13249-F0B6-2485-1B09-B7A0C10BE272}"/>
          </ac:spMkLst>
        </pc:spChg>
        <pc:spChg chg="mod">
          <ac:chgData name="Lowder, Nathan - FPAC-NRCS, NC" userId="aebffd68-daf1-4dd1-abf1-26fe6d39dce1" providerId="ADAL" clId="{DEC84513-8AEC-42EE-AC4F-02FBB5CEE3DE}" dt="2025-03-12T12:42:52.737" v="707" actId="255"/>
          <ac:spMkLst>
            <pc:docMk/>
            <pc:sldMk cId="9580794" sldId="327"/>
            <ac:spMk id="3" creationId="{3C84A388-644B-2779-8893-4A73C96D7E1D}"/>
          </ac:spMkLst>
        </pc:spChg>
        <pc:picChg chg="add mod">
          <ac:chgData name="Lowder, Nathan - FPAC-NRCS, NC" userId="aebffd68-daf1-4dd1-abf1-26fe6d39dce1" providerId="ADAL" clId="{DEC84513-8AEC-42EE-AC4F-02FBB5CEE3DE}" dt="2025-03-18T15:44:19.266" v="8970" actId="962"/>
          <ac:picMkLst>
            <pc:docMk/>
            <pc:sldMk cId="9580794" sldId="327"/>
            <ac:picMk id="4" creationId="{BAFFA277-EC13-6907-0E42-B7807003FD84}"/>
          </ac:picMkLst>
        </pc:picChg>
      </pc:sldChg>
      <pc:sldChg chg="addSp modSp new mod modNotesTx">
        <pc:chgData name="Lowder, Nathan - FPAC-NRCS, NC" userId="aebffd68-daf1-4dd1-abf1-26fe6d39dce1" providerId="ADAL" clId="{DEC84513-8AEC-42EE-AC4F-02FBB5CEE3DE}" dt="2025-03-18T15:44:26.788" v="8971" actId="962"/>
        <pc:sldMkLst>
          <pc:docMk/>
          <pc:sldMk cId="1900729253" sldId="328"/>
        </pc:sldMkLst>
        <pc:spChg chg="mod">
          <ac:chgData name="Lowder, Nathan - FPAC-NRCS, NC" userId="aebffd68-daf1-4dd1-abf1-26fe6d39dce1" providerId="ADAL" clId="{DEC84513-8AEC-42EE-AC4F-02FBB5CEE3DE}" dt="2025-03-12T12:46:18.951" v="756" actId="1076"/>
          <ac:spMkLst>
            <pc:docMk/>
            <pc:sldMk cId="1900729253" sldId="328"/>
            <ac:spMk id="2" creationId="{76DB97FC-F9E4-74F3-B14E-58F9D8DC5A81}"/>
          </ac:spMkLst>
        </pc:spChg>
        <pc:spChg chg="mod">
          <ac:chgData name="Lowder, Nathan - FPAC-NRCS, NC" userId="aebffd68-daf1-4dd1-abf1-26fe6d39dce1" providerId="ADAL" clId="{DEC84513-8AEC-42EE-AC4F-02FBB5CEE3DE}" dt="2025-03-12T12:45:30.017" v="749" actId="14100"/>
          <ac:spMkLst>
            <pc:docMk/>
            <pc:sldMk cId="1900729253" sldId="328"/>
            <ac:spMk id="3" creationId="{DB7BF593-A286-6BF6-3D33-C9623CA8C43A}"/>
          </ac:spMkLst>
        </pc:spChg>
        <pc:picChg chg="add mod">
          <ac:chgData name="Lowder, Nathan - FPAC-NRCS, NC" userId="aebffd68-daf1-4dd1-abf1-26fe6d39dce1" providerId="ADAL" clId="{DEC84513-8AEC-42EE-AC4F-02FBB5CEE3DE}" dt="2025-03-18T15:44:26.788" v="8971" actId="962"/>
          <ac:picMkLst>
            <pc:docMk/>
            <pc:sldMk cId="1900729253" sldId="328"/>
            <ac:picMk id="5" creationId="{FF4108E3-0C6C-9BC6-1461-DE990EE7CABD}"/>
          </ac:picMkLst>
        </pc:picChg>
      </pc:sldChg>
      <pc:sldChg chg="modSp new mod modNotesTx">
        <pc:chgData name="Lowder, Nathan - FPAC-NRCS, NC" userId="aebffd68-daf1-4dd1-abf1-26fe6d39dce1" providerId="ADAL" clId="{DEC84513-8AEC-42EE-AC4F-02FBB5CEE3DE}" dt="2025-03-18T14:16:29.635" v="6285" actId="20577"/>
        <pc:sldMkLst>
          <pc:docMk/>
          <pc:sldMk cId="1574079608" sldId="329"/>
        </pc:sldMkLst>
        <pc:spChg chg="mod">
          <ac:chgData name="Lowder, Nathan - FPAC-NRCS, NC" userId="aebffd68-daf1-4dd1-abf1-26fe6d39dce1" providerId="ADAL" clId="{DEC84513-8AEC-42EE-AC4F-02FBB5CEE3DE}" dt="2025-03-12T12:47:26.403" v="813" actId="20577"/>
          <ac:spMkLst>
            <pc:docMk/>
            <pc:sldMk cId="1574079608" sldId="329"/>
            <ac:spMk id="2" creationId="{887F2C2C-AB09-FCF7-760E-89DBFB1D7179}"/>
          </ac:spMkLst>
        </pc:spChg>
        <pc:spChg chg="mod">
          <ac:chgData name="Lowder, Nathan - FPAC-NRCS, NC" userId="aebffd68-daf1-4dd1-abf1-26fe6d39dce1" providerId="ADAL" clId="{DEC84513-8AEC-42EE-AC4F-02FBB5CEE3DE}" dt="2025-03-12T12:49:07.991" v="816" actId="255"/>
          <ac:spMkLst>
            <pc:docMk/>
            <pc:sldMk cId="1574079608" sldId="329"/>
            <ac:spMk id="3" creationId="{B9509C8B-9025-1692-7894-E1C70CBD1909}"/>
          </ac:spMkLst>
        </pc:spChg>
      </pc:sldChg>
      <pc:sldChg chg="modSp new mod">
        <pc:chgData name="Lowder, Nathan - FPAC-NRCS, NC" userId="aebffd68-daf1-4dd1-abf1-26fe6d39dce1" providerId="ADAL" clId="{DEC84513-8AEC-42EE-AC4F-02FBB5CEE3DE}" dt="2025-03-12T12:50:41.596" v="870" actId="255"/>
        <pc:sldMkLst>
          <pc:docMk/>
          <pc:sldMk cId="1813442285" sldId="330"/>
        </pc:sldMkLst>
        <pc:spChg chg="mod">
          <ac:chgData name="Lowder, Nathan - FPAC-NRCS, NC" userId="aebffd68-daf1-4dd1-abf1-26fe6d39dce1" providerId="ADAL" clId="{DEC84513-8AEC-42EE-AC4F-02FBB5CEE3DE}" dt="2025-03-12T12:50:03.715" v="863" actId="14100"/>
          <ac:spMkLst>
            <pc:docMk/>
            <pc:sldMk cId="1813442285" sldId="330"/>
            <ac:spMk id="2" creationId="{43EC4CCB-F90D-0A7C-BC8E-B244784F4197}"/>
          </ac:spMkLst>
        </pc:spChg>
        <pc:spChg chg="mod">
          <ac:chgData name="Lowder, Nathan - FPAC-NRCS, NC" userId="aebffd68-daf1-4dd1-abf1-26fe6d39dce1" providerId="ADAL" clId="{DEC84513-8AEC-42EE-AC4F-02FBB5CEE3DE}" dt="2025-03-12T12:50:41.596" v="870" actId="255"/>
          <ac:spMkLst>
            <pc:docMk/>
            <pc:sldMk cId="1813442285" sldId="330"/>
            <ac:spMk id="3" creationId="{EF3C1ED4-ADA7-C496-ACFD-43CE28A8A96E}"/>
          </ac:spMkLst>
        </pc:spChg>
      </pc:sldChg>
      <pc:sldChg chg="modSp new mod">
        <pc:chgData name="Lowder, Nathan - FPAC-NRCS, NC" userId="aebffd68-daf1-4dd1-abf1-26fe6d39dce1" providerId="ADAL" clId="{DEC84513-8AEC-42EE-AC4F-02FBB5CEE3DE}" dt="2025-03-12T13:21:41.379" v="1119" actId="20577"/>
        <pc:sldMkLst>
          <pc:docMk/>
          <pc:sldMk cId="3585145083" sldId="331"/>
        </pc:sldMkLst>
        <pc:spChg chg="mod">
          <ac:chgData name="Lowder, Nathan - FPAC-NRCS, NC" userId="aebffd68-daf1-4dd1-abf1-26fe6d39dce1" providerId="ADAL" clId="{DEC84513-8AEC-42EE-AC4F-02FBB5CEE3DE}" dt="2025-03-12T12:51:44.662" v="919" actId="14100"/>
          <ac:spMkLst>
            <pc:docMk/>
            <pc:sldMk cId="3585145083" sldId="331"/>
            <ac:spMk id="2" creationId="{1E7C1213-CE00-CCAB-0EB8-A8686FCF53B8}"/>
          </ac:spMkLst>
        </pc:spChg>
        <pc:spChg chg="mod">
          <ac:chgData name="Lowder, Nathan - FPAC-NRCS, NC" userId="aebffd68-daf1-4dd1-abf1-26fe6d39dce1" providerId="ADAL" clId="{DEC84513-8AEC-42EE-AC4F-02FBB5CEE3DE}" dt="2025-03-12T13:21:41.379" v="1119" actId="20577"/>
          <ac:spMkLst>
            <pc:docMk/>
            <pc:sldMk cId="3585145083" sldId="331"/>
            <ac:spMk id="3" creationId="{57A1A1FE-B733-B918-D911-1BBB8C606293}"/>
          </ac:spMkLst>
        </pc:spChg>
      </pc:sldChg>
      <pc:sldChg chg="modSp new mod">
        <pc:chgData name="Lowder, Nathan - FPAC-NRCS, NC" userId="aebffd68-daf1-4dd1-abf1-26fe6d39dce1" providerId="ADAL" clId="{DEC84513-8AEC-42EE-AC4F-02FBB5CEE3DE}" dt="2025-03-12T13:21:58.037" v="1127" actId="5793"/>
        <pc:sldMkLst>
          <pc:docMk/>
          <pc:sldMk cId="2081115247" sldId="332"/>
        </pc:sldMkLst>
        <pc:spChg chg="mod">
          <ac:chgData name="Lowder, Nathan - FPAC-NRCS, NC" userId="aebffd68-daf1-4dd1-abf1-26fe6d39dce1" providerId="ADAL" clId="{DEC84513-8AEC-42EE-AC4F-02FBB5CEE3DE}" dt="2025-03-12T12:52:49.127" v="961" actId="14100"/>
          <ac:spMkLst>
            <pc:docMk/>
            <pc:sldMk cId="2081115247" sldId="332"/>
            <ac:spMk id="2" creationId="{3A4D5600-AA06-EBC5-33B5-744B867A12C2}"/>
          </ac:spMkLst>
        </pc:spChg>
        <pc:spChg chg="mod">
          <ac:chgData name="Lowder, Nathan - FPAC-NRCS, NC" userId="aebffd68-daf1-4dd1-abf1-26fe6d39dce1" providerId="ADAL" clId="{DEC84513-8AEC-42EE-AC4F-02FBB5CEE3DE}" dt="2025-03-12T13:21:58.037" v="1127" actId="5793"/>
          <ac:spMkLst>
            <pc:docMk/>
            <pc:sldMk cId="2081115247" sldId="332"/>
            <ac:spMk id="3" creationId="{E17565C9-2EFD-2804-D15C-7243A304A195}"/>
          </ac:spMkLst>
        </pc:spChg>
      </pc:sldChg>
      <pc:sldChg chg="modSp new mod">
        <pc:chgData name="Lowder, Nathan - FPAC-NRCS, NC" userId="aebffd68-daf1-4dd1-abf1-26fe6d39dce1" providerId="ADAL" clId="{DEC84513-8AEC-42EE-AC4F-02FBB5CEE3DE}" dt="2025-03-12T13:22:07.299" v="1132" actId="20577"/>
        <pc:sldMkLst>
          <pc:docMk/>
          <pc:sldMk cId="2176786412" sldId="333"/>
        </pc:sldMkLst>
        <pc:spChg chg="mod">
          <ac:chgData name="Lowder, Nathan - FPAC-NRCS, NC" userId="aebffd68-daf1-4dd1-abf1-26fe6d39dce1" providerId="ADAL" clId="{DEC84513-8AEC-42EE-AC4F-02FBB5CEE3DE}" dt="2025-03-12T12:55:17.241" v="1071" actId="1076"/>
          <ac:spMkLst>
            <pc:docMk/>
            <pc:sldMk cId="2176786412" sldId="333"/>
            <ac:spMk id="2" creationId="{AE653A98-18CA-7220-26A2-A1F21ACEBD20}"/>
          </ac:spMkLst>
        </pc:spChg>
        <pc:spChg chg="mod">
          <ac:chgData name="Lowder, Nathan - FPAC-NRCS, NC" userId="aebffd68-daf1-4dd1-abf1-26fe6d39dce1" providerId="ADAL" clId="{DEC84513-8AEC-42EE-AC4F-02FBB5CEE3DE}" dt="2025-03-12T13:22:07.299" v="1132" actId="20577"/>
          <ac:spMkLst>
            <pc:docMk/>
            <pc:sldMk cId="2176786412" sldId="333"/>
            <ac:spMk id="3" creationId="{B931F8CA-AA6A-882C-6E97-57786698F25D}"/>
          </ac:spMkLst>
        </pc:spChg>
      </pc:sldChg>
      <pc:sldChg chg="modSp new mod modNotesTx">
        <pc:chgData name="Lowder, Nathan - FPAC-NRCS, NC" userId="aebffd68-daf1-4dd1-abf1-26fe6d39dce1" providerId="ADAL" clId="{DEC84513-8AEC-42EE-AC4F-02FBB5CEE3DE}" dt="2025-03-18T14:42:56.226" v="7374" actId="20577"/>
        <pc:sldMkLst>
          <pc:docMk/>
          <pc:sldMk cId="2692112442" sldId="334"/>
        </pc:sldMkLst>
        <pc:spChg chg="mod">
          <ac:chgData name="Lowder, Nathan - FPAC-NRCS, NC" userId="aebffd68-daf1-4dd1-abf1-26fe6d39dce1" providerId="ADAL" clId="{DEC84513-8AEC-42EE-AC4F-02FBB5CEE3DE}" dt="2025-03-12T12:56:13.770" v="1113" actId="14100"/>
          <ac:spMkLst>
            <pc:docMk/>
            <pc:sldMk cId="2692112442" sldId="334"/>
            <ac:spMk id="2" creationId="{E9B39AB8-EFD7-C19A-76A6-8C721BB2834D}"/>
          </ac:spMkLst>
        </pc:spChg>
        <pc:spChg chg="mod">
          <ac:chgData name="Lowder, Nathan - FPAC-NRCS, NC" userId="aebffd68-daf1-4dd1-abf1-26fe6d39dce1" providerId="ADAL" clId="{DEC84513-8AEC-42EE-AC4F-02FBB5CEE3DE}" dt="2025-03-12T13:22:19.047" v="1137" actId="20577"/>
          <ac:spMkLst>
            <pc:docMk/>
            <pc:sldMk cId="2692112442" sldId="334"/>
            <ac:spMk id="3" creationId="{773FC0C5-FF8D-B22A-5F8A-95EDA0D61BEC}"/>
          </ac:spMkLst>
        </pc:spChg>
      </pc:sldChg>
      <pc:sldChg chg="modSp new mod modNotesTx">
        <pc:chgData name="Lowder, Nathan - FPAC-NRCS, NC" userId="aebffd68-daf1-4dd1-abf1-26fe6d39dce1" providerId="ADAL" clId="{DEC84513-8AEC-42EE-AC4F-02FBB5CEE3DE}" dt="2025-03-12T19:56:18.854" v="5513" actId="20577"/>
        <pc:sldMkLst>
          <pc:docMk/>
          <pc:sldMk cId="4226811087" sldId="335"/>
        </pc:sldMkLst>
        <pc:spChg chg="mod">
          <ac:chgData name="Lowder, Nathan - FPAC-NRCS, NC" userId="aebffd68-daf1-4dd1-abf1-26fe6d39dce1" providerId="ADAL" clId="{DEC84513-8AEC-42EE-AC4F-02FBB5CEE3DE}" dt="2025-03-12T13:28:30.111" v="1164" actId="20577"/>
          <ac:spMkLst>
            <pc:docMk/>
            <pc:sldMk cId="4226811087" sldId="335"/>
            <ac:spMk id="2" creationId="{53D4D857-5BFA-7814-54D5-3481AFD6ED0E}"/>
          </ac:spMkLst>
        </pc:spChg>
        <pc:spChg chg="mod">
          <ac:chgData name="Lowder, Nathan - FPAC-NRCS, NC" userId="aebffd68-daf1-4dd1-abf1-26fe6d39dce1" providerId="ADAL" clId="{DEC84513-8AEC-42EE-AC4F-02FBB5CEE3DE}" dt="2025-03-12T13:28:55.312" v="1166" actId="255"/>
          <ac:spMkLst>
            <pc:docMk/>
            <pc:sldMk cId="4226811087" sldId="335"/>
            <ac:spMk id="3" creationId="{E30E5FD9-0E86-9215-AC45-8E5A3CDFC7AF}"/>
          </ac:spMkLst>
        </pc:spChg>
      </pc:sldChg>
      <pc:sldChg chg="modSp new mod modNotesTx">
        <pc:chgData name="Lowder, Nathan - FPAC-NRCS, NC" userId="aebffd68-daf1-4dd1-abf1-26fe6d39dce1" providerId="ADAL" clId="{DEC84513-8AEC-42EE-AC4F-02FBB5CEE3DE}" dt="2025-03-18T14:56:14.051" v="7734" actId="20577"/>
        <pc:sldMkLst>
          <pc:docMk/>
          <pc:sldMk cId="3846109882" sldId="336"/>
        </pc:sldMkLst>
        <pc:spChg chg="mod">
          <ac:chgData name="Lowder, Nathan - FPAC-NRCS, NC" userId="aebffd68-daf1-4dd1-abf1-26fe6d39dce1" providerId="ADAL" clId="{DEC84513-8AEC-42EE-AC4F-02FBB5CEE3DE}" dt="2025-03-12T13:31:38.583" v="1196" actId="1076"/>
          <ac:spMkLst>
            <pc:docMk/>
            <pc:sldMk cId="3846109882" sldId="336"/>
            <ac:spMk id="2" creationId="{1AC24686-380E-067D-BF95-67729915C2C0}"/>
          </ac:spMkLst>
        </pc:spChg>
        <pc:spChg chg="mod">
          <ac:chgData name="Lowder, Nathan - FPAC-NRCS, NC" userId="aebffd68-daf1-4dd1-abf1-26fe6d39dce1" providerId="ADAL" clId="{DEC84513-8AEC-42EE-AC4F-02FBB5CEE3DE}" dt="2025-03-12T13:31:56.456" v="1198" actId="255"/>
          <ac:spMkLst>
            <pc:docMk/>
            <pc:sldMk cId="3846109882" sldId="336"/>
            <ac:spMk id="3" creationId="{6D196B59-E1F7-5E32-DDD2-B577FA59DBC7}"/>
          </ac:spMkLst>
        </pc:spChg>
      </pc:sldChg>
      <pc:sldChg chg="addSp delSp modSp new mod modNotesTx">
        <pc:chgData name="Lowder, Nathan - FPAC-NRCS, NC" userId="aebffd68-daf1-4dd1-abf1-26fe6d39dce1" providerId="ADAL" clId="{DEC84513-8AEC-42EE-AC4F-02FBB5CEE3DE}" dt="2025-03-18T15:45:07.497" v="8973" actId="962"/>
        <pc:sldMkLst>
          <pc:docMk/>
          <pc:sldMk cId="1332797358" sldId="337"/>
        </pc:sldMkLst>
        <pc:spChg chg="mod">
          <ac:chgData name="Lowder, Nathan - FPAC-NRCS, NC" userId="aebffd68-daf1-4dd1-abf1-26fe6d39dce1" providerId="ADAL" clId="{DEC84513-8AEC-42EE-AC4F-02FBB5CEE3DE}" dt="2025-03-12T13:32:40.054" v="1222" actId="20577"/>
          <ac:spMkLst>
            <pc:docMk/>
            <pc:sldMk cId="1332797358" sldId="337"/>
            <ac:spMk id="2" creationId="{591E1512-893F-AF98-C684-0F55C16A0B6A}"/>
          </ac:spMkLst>
        </pc:spChg>
        <pc:picChg chg="add mod">
          <ac:chgData name="Lowder, Nathan - FPAC-NRCS, NC" userId="aebffd68-daf1-4dd1-abf1-26fe6d39dce1" providerId="ADAL" clId="{DEC84513-8AEC-42EE-AC4F-02FBB5CEE3DE}" dt="2025-03-18T15:45:07.497" v="8973" actId="962"/>
          <ac:picMkLst>
            <pc:docMk/>
            <pc:sldMk cId="1332797358" sldId="337"/>
            <ac:picMk id="4" creationId="{962D9D97-942A-0476-5E63-B29BC876CAEA}"/>
          </ac:picMkLst>
        </pc:picChg>
      </pc:sldChg>
      <pc:sldChg chg="addSp modSp new mod modNotesTx">
        <pc:chgData name="Lowder, Nathan - FPAC-NRCS, NC" userId="aebffd68-daf1-4dd1-abf1-26fe6d39dce1" providerId="ADAL" clId="{DEC84513-8AEC-42EE-AC4F-02FBB5CEE3DE}" dt="2025-03-18T15:45:15.502" v="8978" actId="962"/>
        <pc:sldMkLst>
          <pc:docMk/>
          <pc:sldMk cId="1681437659" sldId="338"/>
        </pc:sldMkLst>
        <pc:spChg chg="mod">
          <ac:chgData name="Lowder, Nathan - FPAC-NRCS, NC" userId="aebffd68-daf1-4dd1-abf1-26fe6d39dce1" providerId="ADAL" clId="{DEC84513-8AEC-42EE-AC4F-02FBB5CEE3DE}" dt="2025-03-12T13:33:28.915" v="1256" actId="20577"/>
          <ac:spMkLst>
            <pc:docMk/>
            <pc:sldMk cId="1681437659" sldId="338"/>
            <ac:spMk id="2" creationId="{2A2D34F6-8AAC-E6A8-132E-12CB50C01991}"/>
          </ac:spMkLst>
        </pc:spChg>
        <pc:spChg chg="mod">
          <ac:chgData name="Lowder, Nathan - FPAC-NRCS, NC" userId="aebffd68-daf1-4dd1-abf1-26fe6d39dce1" providerId="ADAL" clId="{DEC84513-8AEC-42EE-AC4F-02FBB5CEE3DE}" dt="2025-03-12T13:34:07.135" v="1259" actId="2711"/>
          <ac:spMkLst>
            <pc:docMk/>
            <pc:sldMk cId="1681437659" sldId="338"/>
            <ac:spMk id="3" creationId="{63DF258D-B49A-BE02-4002-A3BA536D1C13}"/>
          </ac:spMkLst>
        </pc:spChg>
        <pc:picChg chg="add mod">
          <ac:chgData name="Lowder, Nathan - FPAC-NRCS, NC" userId="aebffd68-daf1-4dd1-abf1-26fe6d39dce1" providerId="ADAL" clId="{DEC84513-8AEC-42EE-AC4F-02FBB5CEE3DE}" dt="2025-03-18T15:45:12.420" v="8974" actId="962"/>
          <ac:picMkLst>
            <pc:docMk/>
            <pc:sldMk cId="1681437659" sldId="338"/>
            <ac:picMk id="4" creationId="{3E7C3F55-5303-061E-BC5A-F376BA92AB78}"/>
          </ac:picMkLst>
        </pc:picChg>
        <pc:picChg chg="add mod">
          <ac:chgData name="Lowder, Nathan - FPAC-NRCS, NC" userId="aebffd68-daf1-4dd1-abf1-26fe6d39dce1" providerId="ADAL" clId="{DEC84513-8AEC-42EE-AC4F-02FBB5CEE3DE}" dt="2025-03-18T15:45:13.284" v="8975" actId="962"/>
          <ac:picMkLst>
            <pc:docMk/>
            <pc:sldMk cId="1681437659" sldId="338"/>
            <ac:picMk id="5" creationId="{8AE3E4B0-C4A0-4DD0-3EC6-42B1C4399015}"/>
          </ac:picMkLst>
        </pc:picChg>
        <pc:picChg chg="add mod">
          <ac:chgData name="Lowder, Nathan - FPAC-NRCS, NC" userId="aebffd68-daf1-4dd1-abf1-26fe6d39dce1" providerId="ADAL" clId="{DEC84513-8AEC-42EE-AC4F-02FBB5CEE3DE}" dt="2025-03-18T15:45:13.976" v="8976" actId="962"/>
          <ac:picMkLst>
            <pc:docMk/>
            <pc:sldMk cId="1681437659" sldId="338"/>
            <ac:picMk id="6" creationId="{E3D3E284-8C19-9E17-D87F-F56C8D11FCC6}"/>
          </ac:picMkLst>
        </pc:picChg>
        <pc:picChg chg="add mod">
          <ac:chgData name="Lowder, Nathan - FPAC-NRCS, NC" userId="aebffd68-daf1-4dd1-abf1-26fe6d39dce1" providerId="ADAL" clId="{DEC84513-8AEC-42EE-AC4F-02FBB5CEE3DE}" dt="2025-03-18T15:45:14.857" v="8977" actId="962"/>
          <ac:picMkLst>
            <pc:docMk/>
            <pc:sldMk cId="1681437659" sldId="338"/>
            <ac:picMk id="8" creationId="{311AA7D5-52B3-1930-EC40-2649E9AC87F5}"/>
          </ac:picMkLst>
        </pc:picChg>
        <pc:picChg chg="add mod">
          <ac:chgData name="Lowder, Nathan - FPAC-NRCS, NC" userId="aebffd68-daf1-4dd1-abf1-26fe6d39dce1" providerId="ADAL" clId="{DEC84513-8AEC-42EE-AC4F-02FBB5CEE3DE}" dt="2025-03-18T15:45:15.502" v="8978" actId="962"/>
          <ac:picMkLst>
            <pc:docMk/>
            <pc:sldMk cId="1681437659" sldId="338"/>
            <ac:picMk id="10" creationId="{281773D5-D92D-3AD6-B4C9-E8759CB4DE29}"/>
          </ac:picMkLst>
        </pc:picChg>
      </pc:sldChg>
      <pc:sldChg chg="addSp delSp modSp new mod modNotesTx">
        <pc:chgData name="Lowder, Nathan - FPAC-NRCS, NC" userId="aebffd68-daf1-4dd1-abf1-26fe6d39dce1" providerId="ADAL" clId="{DEC84513-8AEC-42EE-AC4F-02FBB5CEE3DE}" dt="2025-03-18T15:45:47.289" v="8980" actId="962"/>
        <pc:sldMkLst>
          <pc:docMk/>
          <pc:sldMk cId="85877768" sldId="339"/>
        </pc:sldMkLst>
        <pc:spChg chg="mod">
          <ac:chgData name="Lowder, Nathan - FPAC-NRCS, NC" userId="aebffd68-daf1-4dd1-abf1-26fe6d39dce1" providerId="ADAL" clId="{DEC84513-8AEC-42EE-AC4F-02FBB5CEE3DE}" dt="2025-03-12T13:44:16.921" v="1281" actId="20577"/>
          <ac:spMkLst>
            <pc:docMk/>
            <pc:sldMk cId="85877768" sldId="339"/>
            <ac:spMk id="2" creationId="{EFAE4870-DB4D-9895-5CB4-ADCE12CAB660}"/>
          </ac:spMkLst>
        </pc:spChg>
        <pc:picChg chg="add mod">
          <ac:chgData name="Lowder, Nathan - FPAC-NRCS, NC" userId="aebffd68-daf1-4dd1-abf1-26fe6d39dce1" providerId="ADAL" clId="{DEC84513-8AEC-42EE-AC4F-02FBB5CEE3DE}" dt="2025-03-18T15:45:47.289" v="8980" actId="962"/>
          <ac:picMkLst>
            <pc:docMk/>
            <pc:sldMk cId="85877768" sldId="339"/>
            <ac:picMk id="4" creationId="{1DC988CB-6BA5-677A-3F43-D67DD147CF46}"/>
          </ac:picMkLst>
        </pc:picChg>
      </pc:sldChg>
      <pc:sldChg chg="addSp delSp modSp new mod modNotesTx">
        <pc:chgData name="Lowder, Nathan - FPAC-NRCS, NC" userId="aebffd68-daf1-4dd1-abf1-26fe6d39dce1" providerId="ADAL" clId="{DEC84513-8AEC-42EE-AC4F-02FBB5CEE3DE}" dt="2025-03-18T19:13:06.661" v="9058" actId="962"/>
        <pc:sldMkLst>
          <pc:docMk/>
          <pc:sldMk cId="1511982825" sldId="340"/>
        </pc:sldMkLst>
        <pc:spChg chg="add mod">
          <ac:chgData name="Lowder, Nathan - FPAC-NRCS, NC" userId="aebffd68-daf1-4dd1-abf1-26fe6d39dce1" providerId="ADAL" clId="{DEC84513-8AEC-42EE-AC4F-02FBB5CEE3DE}" dt="2025-03-18T19:13:06.661" v="9058" actId="962"/>
          <ac:spMkLst>
            <pc:docMk/>
            <pc:sldMk cId="1511982825" sldId="340"/>
            <ac:spMk id="2" creationId="{9FE8083C-F928-7D5D-708E-43667A0683AD}"/>
          </ac:spMkLst>
        </pc:spChg>
        <pc:picChg chg="add mod">
          <ac:chgData name="Lowder, Nathan - FPAC-NRCS, NC" userId="aebffd68-daf1-4dd1-abf1-26fe6d39dce1" providerId="ADAL" clId="{DEC84513-8AEC-42EE-AC4F-02FBB5CEE3DE}" dt="2025-03-18T19:13:05.998" v="9057" actId="962"/>
          <ac:picMkLst>
            <pc:docMk/>
            <pc:sldMk cId="1511982825" sldId="340"/>
            <ac:picMk id="4" creationId="{6C7952D8-6E99-E144-9C95-BD3D76AE0B4C}"/>
          </ac:picMkLst>
        </pc:picChg>
      </pc:sldChg>
      <pc:sldChg chg="addSp delSp modSp new mod modNotesTx">
        <pc:chgData name="Lowder, Nathan - FPAC-NRCS, NC" userId="aebffd68-daf1-4dd1-abf1-26fe6d39dce1" providerId="ADAL" clId="{DEC84513-8AEC-42EE-AC4F-02FBB5CEE3DE}" dt="2025-03-18T19:13:10.736" v="9060" actId="962"/>
        <pc:sldMkLst>
          <pc:docMk/>
          <pc:sldMk cId="2462850362" sldId="341"/>
        </pc:sldMkLst>
        <pc:spChg chg="add mod">
          <ac:chgData name="Lowder, Nathan - FPAC-NRCS, NC" userId="aebffd68-daf1-4dd1-abf1-26fe6d39dce1" providerId="ADAL" clId="{DEC84513-8AEC-42EE-AC4F-02FBB5CEE3DE}" dt="2025-03-18T19:13:10.736" v="9060" actId="962"/>
          <ac:spMkLst>
            <pc:docMk/>
            <pc:sldMk cId="2462850362" sldId="341"/>
            <ac:spMk id="2" creationId="{3AAC0BC0-1D92-76DA-0DA3-74502ABC499F}"/>
          </ac:spMkLst>
        </pc:spChg>
        <pc:picChg chg="add mod">
          <ac:chgData name="Lowder, Nathan - FPAC-NRCS, NC" userId="aebffd68-daf1-4dd1-abf1-26fe6d39dce1" providerId="ADAL" clId="{DEC84513-8AEC-42EE-AC4F-02FBB5CEE3DE}" dt="2025-03-18T19:13:10.295" v="9059" actId="962"/>
          <ac:picMkLst>
            <pc:docMk/>
            <pc:sldMk cId="2462850362" sldId="341"/>
            <ac:picMk id="4" creationId="{76EAE304-75A0-A928-43BC-9BBAF8601CD2}"/>
          </ac:picMkLst>
        </pc:picChg>
      </pc:sldChg>
      <pc:sldChg chg="addSp delSp modSp new mod modNotesTx">
        <pc:chgData name="Lowder, Nathan - FPAC-NRCS, NC" userId="aebffd68-daf1-4dd1-abf1-26fe6d39dce1" providerId="ADAL" clId="{DEC84513-8AEC-42EE-AC4F-02FBB5CEE3DE}" dt="2025-03-18T19:13:14.135" v="9062" actId="962"/>
        <pc:sldMkLst>
          <pc:docMk/>
          <pc:sldMk cId="714031280" sldId="342"/>
        </pc:sldMkLst>
        <pc:spChg chg="add mod">
          <ac:chgData name="Lowder, Nathan - FPAC-NRCS, NC" userId="aebffd68-daf1-4dd1-abf1-26fe6d39dce1" providerId="ADAL" clId="{DEC84513-8AEC-42EE-AC4F-02FBB5CEE3DE}" dt="2025-03-18T19:13:14.135" v="9062" actId="962"/>
          <ac:spMkLst>
            <pc:docMk/>
            <pc:sldMk cId="714031280" sldId="342"/>
            <ac:spMk id="2" creationId="{59E4F284-88E9-BBB3-FE8A-B6944C1A0480}"/>
          </ac:spMkLst>
        </pc:spChg>
        <pc:picChg chg="add mod">
          <ac:chgData name="Lowder, Nathan - FPAC-NRCS, NC" userId="aebffd68-daf1-4dd1-abf1-26fe6d39dce1" providerId="ADAL" clId="{DEC84513-8AEC-42EE-AC4F-02FBB5CEE3DE}" dt="2025-03-18T19:13:13.648" v="9061" actId="962"/>
          <ac:picMkLst>
            <pc:docMk/>
            <pc:sldMk cId="714031280" sldId="342"/>
            <ac:picMk id="4" creationId="{62A48077-E58D-CCC5-8F0A-DC9463216640}"/>
          </ac:picMkLst>
        </pc:picChg>
      </pc:sldChg>
      <pc:sldChg chg="addSp modSp new mod modNotesTx">
        <pc:chgData name="Lowder, Nathan - FPAC-NRCS, NC" userId="aebffd68-daf1-4dd1-abf1-26fe6d39dce1" providerId="ADAL" clId="{DEC84513-8AEC-42EE-AC4F-02FBB5CEE3DE}" dt="2025-03-18T15:48:23.141" v="8987" actId="962"/>
        <pc:sldMkLst>
          <pc:docMk/>
          <pc:sldMk cId="3661157864" sldId="343"/>
        </pc:sldMkLst>
        <pc:spChg chg="mod">
          <ac:chgData name="Lowder, Nathan - FPAC-NRCS, NC" userId="aebffd68-daf1-4dd1-abf1-26fe6d39dce1" providerId="ADAL" clId="{DEC84513-8AEC-42EE-AC4F-02FBB5CEE3DE}" dt="2025-03-12T13:49:06.077" v="1337" actId="122"/>
          <ac:spMkLst>
            <pc:docMk/>
            <pc:sldMk cId="3661157864" sldId="343"/>
            <ac:spMk id="2" creationId="{498A8B9C-FA70-7377-E991-0916CE6E389A}"/>
          </ac:spMkLst>
        </pc:spChg>
        <pc:spChg chg="mod">
          <ac:chgData name="Lowder, Nathan - FPAC-NRCS, NC" userId="aebffd68-daf1-4dd1-abf1-26fe6d39dce1" providerId="ADAL" clId="{DEC84513-8AEC-42EE-AC4F-02FBB5CEE3DE}" dt="2025-03-12T13:49:22.627" v="1340" actId="14100"/>
          <ac:spMkLst>
            <pc:docMk/>
            <pc:sldMk cId="3661157864" sldId="343"/>
            <ac:spMk id="3" creationId="{350DBEEF-FB76-C429-BF14-395655253AEA}"/>
          </ac:spMkLst>
        </pc:spChg>
        <pc:picChg chg="add mod">
          <ac:chgData name="Lowder, Nathan - FPAC-NRCS, NC" userId="aebffd68-daf1-4dd1-abf1-26fe6d39dce1" providerId="ADAL" clId="{DEC84513-8AEC-42EE-AC4F-02FBB5CEE3DE}" dt="2025-03-18T15:48:23.141" v="8987" actId="962"/>
          <ac:picMkLst>
            <pc:docMk/>
            <pc:sldMk cId="3661157864" sldId="343"/>
            <ac:picMk id="4" creationId="{8D11D6E2-8769-BF78-1298-90FC61CD2074}"/>
          </ac:picMkLst>
        </pc:picChg>
      </pc:sldChg>
      <pc:sldChg chg="addSp modSp new mod modNotesTx">
        <pc:chgData name="Lowder, Nathan - FPAC-NRCS, NC" userId="aebffd68-daf1-4dd1-abf1-26fe6d39dce1" providerId="ADAL" clId="{DEC84513-8AEC-42EE-AC4F-02FBB5CEE3DE}" dt="2025-03-18T15:49:14.165" v="8989" actId="962"/>
        <pc:sldMkLst>
          <pc:docMk/>
          <pc:sldMk cId="1516882469" sldId="344"/>
        </pc:sldMkLst>
        <pc:spChg chg="mod">
          <ac:chgData name="Lowder, Nathan - FPAC-NRCS, NC" userId="aebffd68-daf1-4dd1-abf1-26fe6d39dce1" providerId="ADAL" clId="{DEC84513-8AEC-42EE-AC4F-02FBB5CEE3DE}" dt="2025-03-12T13:50:47.379" v="1375" actId="1076"/>
          <ac:spMkLst>
            <pc:docMk/>
            <pc:sldMk cId="1516882469" sldId="344"/>
            <ac:spMk id="2" creationId="{92805B02-79AA-B637-4B64-214812F4883A}"/>
          </ac:spMkLst>
        </pc:spChg>
        <pc:spChg chg="mod">
          <ac:chgData name="Lowder, Nathan - FPAC-NRCS, NC" userId="aebffd68-daf1-4dd1-abf1-26fe6d39dce1" providerId="ADAL" clId="{DEC84513-8AEC-42EE-AC4F-02FBB5CEE3DE}" dt="2025-03-12T13:50:37.934" v="1374" actId="255"/>
          <ac:spMkLst>
            <pc:docMk/>
            <pc:sldMk cId="1516882469" sldId="344"/>
            <ac:spMk id="3" creationId="{44ABB5E9-1153-022F-CD5C-94F1F731A8B4}"/>
          </ac:spMkLst>
        </pc:spChg>
        <pc:picChg chg="add mod">
          <ac:chgData name="Lowder, Nathan - FPAC-NRCS, NC" userId="aebffd68-daf1-4dd1-abf1-26fe6d39dce1" providerId="ADAL" clId="{DEC84513-8AEC-42EE-AC4F-02FBB5CEE3DE}" dt="2025-03-18T15:49:14.165" v="8989" actId="962"/>
          <ac:picMkLst>
            <pc:docMk/>
            <pc:sldMk cId="1516882469" sldId="344"/>
            <ac:picMk id="4" creationId="{33F597C3-39BB-935A-FEDE-545F91EA8777}"/>
          </ac:picMkLst>
        </pc:picChg>
      </pc:sldChg>
      <pc:sldChg chg="addSp delSp modSp new mod modNotesTx">
        <pc:chgData name="Lowder, Nathan - FPAC-NRCS, NC" userId="aebffd68-daf1-4dd1-abf1-26fe6d39dce1" providerId="ADAL" clId="{DEC84513-8AEC-42EE-AC4F-02FBB5CEE3DE}" dt="2025-03-18T19:13:19.361" v="9066" actId="962"/>
        <pc:sldMkLst>
          <pc:docMk/>
          <pc:sldMk cId="1133720377" sldId="345"/>
        </pc:sldMkLst>
        <pc:spChg chg="mod">
          <ac:chgData name="Lowder, Nathan - FPAC-NRCS, NC" userId="aebffd68-daf1-4dd1-abf1-26fe6d39dce1" providerId="ADAL" clId="{DEC84513-8AEC-42EE-AC4F-02FBB5CEE3DE}" dt="2025-03-18T19:13:17.609" v="9063" actId="962"/>
          <ac:spMkLst>
            <pc:docMk/>
            <pc:sldMk cId="1133720377" sldId="345"/>
            <ac:spMk id="2" creationId="{D2989687-710D-0AE7-F21C-83251FE357F4}"/>
          </ac:spMkLst>
        </pc:spChg>
        <pc:spChg chg="add mod">
          <ac:chgData name="Lowder, Nathan - FPAC-NRCS, NC" userId="aebffd68-daf1-4dd1-abf1-26fe6d39dce1" providerId="ADAL" clId="{DEC84513-8AEC-42EE-AC4F-02FBB5CEE3DE}" dt="2025-03-18T19:13:19.361" v="9066" actId="962"/>
          <ac:spMkLst>
            <pc:docMk/>
            <pc:sldMk cId="1133720377" sldId="345"/>
            <ac:spMk id="7" creationId="{811A3601-DD30-95A6-E736-0048E8FFFDFD}"/>
          </ac:spMkLst>
        </pc:spChg>
        <pc:picChg chg="add mod">
          <ac:chgData name="Lowder, Nathan - FPAC-NRCS, NC" userId="aebffd68-daf1-4dd1-abf1-26fe6d39dce1" providerId="ADAL" clId="{DEC84513-8AEC-42EE-AC4F-02FBB5CEE3DE}" dt="2025-03-18T19:13:18.256" v="9064" actId="962"/>
          <ac:picMkLst>
            <pc:docMk/>
            <pc:sldMk cId="1133720377" sldId="345"/>
            <ac:picMk id="4" creationId="{A6943706-C2B1-643B-7F90-9C610262F7D0}"/>
          </ac:picMkLst>
        </pc:picChg>
        <pc:picChg chg="add mod">
          <ac:chgData name="Lowder, Nathan - FPAC-NRCS, NC" userId="aebffd68-daf1-4dd1-abf1-26fe6d39dce1" providerId="ADAL" clId="{DEC84513-8AEC-42EE-AC4F-02FBB5CEE3DE}" dt="2025-03-18T19:13:18.792" v="9065" actId="962"/>
          <ac:picMkLst>
            <pc:docMk/>
            <pc:sldMk cId="1133720377" sldId="345"/>
            <ac:picMk id="5" creationId="{6F982214-90F1-8DCA-E931-AE650F5881D7}"/>
          </ac:picMkLst>
        </pc:picChg>
      </pc:sldChg>
      <pc:sldChg chg="addSp delSp modSp new mod modNotesTx">
        <pc:chgData name="Lowder, Nathan - FPAC-NRCS, NC" userId="aebffd68-daf1-4dd1-abf1-26fe6d39dce1" providerId="ADAL" clId="{DEC84513-8AEC-42EE-AC4F-02FBB5CEE3DE}" dt="2025-03-18T19:13:24.671" v="9070" actId="962"/>
        <pc:sldMkLst>
          <pc:docMk/>
          <pc:sldMk cId="3269000782" sldId="346"/>
        </pc:sldMkLst>
        <pc:spChg chg="mod">
          <ac:chgData name="Lowder, Nathan - FPAC-NRCS, NC" userId="aebffd68-daf1-4dd1-abf1-26fe6d39dce1" providerId="ADAL" clId="{DEC84513-8AEC-42EE-AC4F-02FBB5CEE3DE}" dt="2025-03-18T19:13:23.016" v="9067" actId="962"/>
          <ac:spMkLst>
            <pc:docMk/>
            <pc:sldMk cId="3269000782" sldId="346"/>
            <ac:spMk id="2" creationId="{FAC379CE-FEA9-FC83-C414-8717C47B9934}"/>
          </ac:spMkLst>
        </pc:spChg>
        <pc:spChg chg="add mod">
          <ac:chgData name="Lowder, Nathan - FPAC-NRCS, NC" userId="aebffd68-daf1-4dd1-abf1-26fe6d39dce1" providerId="ADAL" clId="{DEC84513-8AEC-42EE-AC4F-02FBB5CEE3DE}" dt="2025-03-18T19:13:24.671" v="9070" actId="962"/>
          <ac:spMkLst>
            <pc:docMk/>
            <pc:sldMk cId="3269000782" sldId="346"/>
            <ac:spMk id="7" creationId="{83D8B347-F2E5-7569-5300-A0A05F7AAB26}"/>
          </ac:spMkLst>
        </pc:spChg>
        <pc:picChg chg="add mod">
          <ac:chgData name="Lowder, Nathan - FPAC-NRCS, NC" userId="aebffd68-daf1-4dd1-abf1-26fe6d39dce1" providerId="ADAL" clId="{DEC84513-8AEC-42EE-AC4F-02FBB5CEE3DE}" dt="2025-03-18T19:13:23.535" v="9068" actId="962"/>
          <ac:picMkLst>
            <pc:docMk/>
            <pc:sldMk cId="3269000782" sldId="346"/>
            <ac:picMk id="4" creationId="{7F9902B7-F763-9C5C-DF12-9E42C389341A}"/>
          </ac:picMkLst>
        </pc:picChg>
        <pc:picChg chg="add mod">
          <ac:chgData name="Lowder, Nathan - FPAC-NRCS, NC" userId="aebffd68-daf1-4dd1-abf1-26fe6d39dce1" providerId="ADAL" clId="{DEC84513-8AEC-42EE-AC4F-02FBB5CEE3DE}" dt="2025-03-18T19:13:24.164" v="9069" actId="962"/>
          <ac:picMkLst>
            <pc:docMk/>
            <pc:sldMk cId="3269000782" sldId="346"/>
            <ac:picMk id="5" creationId="{42CF54E1-7902-54F3-1295-563362912295}"/>
          </ac:picMkLst>
        </pc:picChg>
      </pc:sldChg>
      <pc:sldChg chg="addSp delSp modSp new mod modNotesTx">
        <pc:chgData name="Lowder, Nathan - FPAC-NRCS, NC" userId="aebffd68-daf1-4dd1-abf1-26fe6d39dce1" providerId="ADAL" clId="{DEC84513-8AEC-42EE-AC4F-02FBB5CEE3DE}" dt="2025-03-18T15:50:15.668" v="9001" actId="962"/>
        <pc:sldMkLst>
          <pc:docMk/>
          <pc:sldMk cId="983941064" sldId="347"/>
        </pc:sldMkLst>
        <pc:spChg chg="mod">
          <ac:chgData name="Lowder, Nathan - FPAC-NRCS, NC" userId="aebffd68-daf1-4dd1-abf1-26fe6d39dce1" providerId="ADAL" clId="{DEC84513-8AEC-42EE-AC4F-02FBB5CEE3DE}" dt="2025-03-12T14:08:25.524" v="1440"/>
          <ac:spMkLst>
            <pc:docMk/>
            <pc:sldMk cId="983941064" sldId="347"/>
            <ac:spMk id="2" creationId="{7ADFE10C-C348-8BB6-4D60-FAFACB3B86D0}"/>
          </ac:spMkLst>
        </pc:spChg>
        <pc:spChg chg="add mod">
          <ac:chgData name="Lowder, Nathan - FPAC-NRCS, NC" userId="aebffd68-daf1-4dd1-abf1-26fe6d39dce1" providerId="ADAL" clId="{DEC84513-8AEC-42EE-AC4F-02FBB5CEE3DE}" dt="2025-03-12T14:09:31.888" v="1448" actId="1076"/>
          <ac:spMkLst>
            <pc:docMk/>
            <pc:sldMk cId="983941064" sldId="347"/>
            <ac:spMk id="7" creationId="{98D4EA10-3FB3-79F0-D8AC-F7AAB4908D53}"/>
          </ac:spMkLst>
        </pc:spChg>
        <pc:picChg chg="add mod">
          <ac:chgData name="Lowder, Nathan - FPAC-NRCS, NC" userId="aebffd68-daf1-4dd1-abf1-26fe6d39dce1" providerId="ADAL" clId="{DEC84513-8AEC-42EE-AC4F-02FBB5CEE3DE}" dt="2025-03-18T15:50:11.865" v="8999" actId="962"/>
          <ac:picMkLst>
            <pc:docMk/>
            <pc:sldMk cId="983941064" sldId="347"/>
            <ac:picMk id="4" creationId="{7D7F3885-C469-96E5-002C-CF873B66AF28}"/>
          </ac:picMkLst>
        </pc:picChg>
        <pc:picChg chg="add mod">
          <ac:chgData name="Lowder, Nathan - FPAC-NRCS, NC" userId="aebffd68-daf1-4dd1-abf1-26fe6d39dce1" providerId="ADAL" clId="{DEC84513-8AEC-42EE-AC4F-02FBB5CEE3DE}" dt="2025-03-18T15:50:15.668" v="9001" actId="962"/>
          <ac:picMkLst>
            <pc:docMk/>
            <pc:sldMk cId="983941064" sldId="347"/>
            <ac:picMk id="5" creationId="{864B5314-0FA1-B035-3DB2-B701555929C5}"/>
          </ac:picMkLst>
        </pc:picChg>
      </pc:sldChg>
      <pc:sldChg chg="modSp new mod modNotesTx">
        <pc:chgData name="Lowder, Nathan - FPAC-NRCS, NC" userId="aebffd68-daf1-4dd1-abf1-26fe6d39dce1" providerId="ADAL" clId="{DEC84513-8AEC-42EE-AC4F-02FBB5CEE3DE}" dt="2025-03-12T14:11:35.311" v="1487" actId="14100"/>
        <pc:sldMkLst>
          <pc:docMk/>
          <pc:sldMk cId="1357578588" sldId="348"/>
        </pc:sldMkLst>
        <pc:spChg chg="mod">
          <ac:chgData name="Lowder, Nathan - FPAC-NRCS, NC" userId="aebffd68-daf1-4dd1-abf1-26fe6d39dce1" providerId="ADAL" clId="{DEC84513-8AEC-42EE-AC4F-02FBB5CEE3DE}" dt="2025-03-12T14:10:59.978" v="1485" actId="20577"/>
          <ac:spMkLst>
            <pc:docMk/>
            <pc:sldMk cId="1357578588" sldId="348"/>
            <ac:spMk id="2" creationId="{84CC5CD7-98F2-6338-8B10-A33165BED76B}"/>
          </ac:spMkLst>
        </pc:spChg>
        <pc:spChg chg="mod">
          <ac:chgData name="Lowder, Nathan - FPAC-NRCS, NC" userId="aebffd68-daf1-4dd1-abf1-26fe6d39dce1" providerId="ADAL" clId="{DEC84513-8AEC-42EE-AC4F-02FBB5CEE3DE}" dt="2025-03-12T14:11:35.311" v="1487" actId="14100"/>
          <ac:spMkLst>
            <pc:docMk/>
            <pc:sldMk cId="1357578588" sldId="348"/>
            <ac:spMk id="3" creationId="{8052630A-F4B0-1F12-3766-03893FD282C7}"/>
          </ac:spMkLst>
        </pc:spChg>
      </pc:sldChg>
      <pc:sldChg chg="addSp modSp new mod modAnim modNotesTx">
        <pc:chgData name="Lowder, Nathan - FPAC-NRCS, NC" userId="aebffd68-daf1-4dd1-abf1-26fe6d39dce1" providerId="ADAL" clId="{DEC84513-8AEC-42EE-AC4F-02FBB5CEE3DE}" dt="2025-03-18T19:13:30.737" v="9076" actId="962"/>
        <pc:sldMkLst>
          <pc:docMk/>
          <pc:sldMk cId="2285406486" sldId="349"/>
        </pc:sldMkLst>
        <pc:spChg chg="mod">
          <ac:chgData name="Lowder, Nathan - FPAC-NRCS, NC" userId="aebffd68-daf1-4dd1-abf1-26fe6d39dce1" providerId="ADAL" clId="{DEC84513-8AEC-42EE-AC4F-02FBB5CEE3DE}" dt="2025-03-18T19:13:28.360" v="9072" actId="962"/>
          <ac:spMkLst>
            <pc:docMk/>
            <pc:sldMk cId="2285406486" sldId="349"/>
            <ac:spMk id="2" creationId="{E800A6D7-BF46-668B-F3EF-75B548531473}"/>
          </ac:spMkLst>
        </pc:spChg>
        <pc:spChg chg="mod">
          <ac:chgData name="Lowder, Nathan - FPAC-NRCS, NC" userId="aebffd68-daf1-4dd1-abf1-26fe6d39dce1" providerId="ADAL" clId="{DEC84513-8AEC-42EE-AC4F-02FBB5CEE3DE}" dt="2025-03-18T19:13:28.880" v="9073" actId="962"/>
          <ac:spMkLst>
            <pc:docMk/>
            <pc:sldMk cId="2285406486" sldId="349"/>
            <ac:spMk id="3" creationId="{343707FF-171A-F371-29C8-B437E20F876B}"/>
          </ac:spMkLst>
        </pc:spChg>
        <pc:picChg chg="add mod">
          <ac:chgData name="Lowder, Nathan - FPAC-NRCS, NC" userId="aebffd68-daf1-4dd1-abf1-26fe6d39dce1" providerId="ADAL" clId="{DEC84513-8AEC-42EE-AC4F-02FBB5CEE3DE}" dt="2025-03-18T19:13:29.642" v="9074" actId="962"/>
          <ac:picMkLst>
            <pc:docMk/>
            <pc:sldMk cId="2285406486" sldId="349"/>
            <ac:picMk id="4" creationId="{B5FA14C5-1ECE-F32A-C112-E8DE4B671ED5}"/>
          </ac:picMkLst>
        </pc:picChg>
        <pc:picChg chg="add mod">
          <ac:chgData name="Lowder, Nathan - FPAC-NRCS, NC" userId="aebffd68-daf1-4dd1-abf1-26fe6d39dce1" providerId="ADAL" clId="{DEC84513-8AEC-42EE-AC4F-02FBB5CEE3DE}" dt="2025-03-18T19:13:30.140" v="9075" actId="962"/>
          <ac:picMkLst>
            <pc:docMk/>
            <pc:sldMk cId="2285406486" sldId="349"/>
            <ac:picMk id="5" creationId="{EE85FD99-0050-1A33-5047-A391FA0FCF22}"/>
          </ac:picMkLst>
        </pc:picChg>
        <pc:picChg chg="add mod">
          <ac:chgData name="Lowder, Nathan - FPAC-NRCS, NC" userId="aebffd68-daf1-4dd1-abf1-26fe6d39dce1" providerId="ADAL" clId="{DEC84513-8AEC-42EE-AC4F-02FBB5CEE3DE}" dt="2025-03-18T19:13:30.737" v="9076" actId="962"/>
          <ac:picMkLst>
            <pc:docMk/>
            <pc:sldMk cId="2285406486" sldId="349"/>
            <ac:picMk id="6" creationId="{92BE0124-BA32-D635-D358-8281353412E2}"/>
          </ac:picMkLst>
        </pc:picChg>
        <pc:picChg chg="add mod ord">
          <ac:chgData name="Lowder, Nathan - FPAC-NRCS, NC" userId="aebffd68-daf1-4dd1-abf1-26fe6d39dce1" providerId="ADAL" clId="{DEC84513-8AEC-42EE-AC4F-02FBB5CEE3DE}" dt="2025-03-18T19:13:27.855" v="9071" actId="962"/>
          <ac:picMkLst>
            <pc:docMk/>
            <pc:sldMk cId="2285406486" sldId="349"/>
            <ac:picMk id="8" creationId="{3293C4E1-6A59-FAD0-F16F-AEE8C82FE645}"/>
          </ac:picMkLst>
        </pc:picChg>
      </pc:sldChg>
      <pc:sldChg chg="addSp modSp new mod modNotesTx">
        <pc:chgData name="Lowder, Nathan - FPAC-NRCS, NC" userId="aebffd68-daf1-4dd1-abf1-26fe6d39dce1" providerId="ADAL" clId="{DEC84513-8AEC-42EE-AC4F-02FBB5CEE3DE}" dt="2025-03-18T15:52:49.508" v="9013" actId="962"/>
        <pc:sldMkLst>
          <pc:docMk/>
          <pc:sldMk cId="3379545515" sldId="350"/>
        </pc:sldMkLst>
        <pc:spChg chg="mod">
          <ac:chgData name="Lowder, Nathan - FPAC-NRCS, NC" userId="aebffd68-daf1-4dd1-abf1-26fe6d39dce1" providerId="ADAL" clId="{DEC84513-8AEC-42EE-AC4F-02FBB5CEE3DE}" dt="2025-03-12T14:31:46.117" v="1577" actId="20577"/>
          <ac:spMkLst>
            <pc:docMk/>
            <pc:sldMk cId="3379545515" sldId="350"/>
            <ac:spMk id="2" creationId="{3D602B5D-FB0A-C207-775B-78FF960DFB28}"/>
          </ac:spMkLst>
        </pc:spChg>
        <pc:spChg chg="mod">
          <ac:chgData name="Lowder, Nathan - FPAC-NRCS, NC" userId="aebffd68-daf1-4dd1-abf1-26fe6d39dce1" providerId="ADAL" clId="{DEC84513-8AEC-42EE-AC4F-02FBB5CEE3DE}" dt="2025-03-12T14:32:07.010" v="1579" actId="14100"/>
          <ac:spMkLst>
            <pc:docMk/>
            <pc:sldMk cId="3379545515" sldId="350"/>
            <ac:spMk id="3" creationId="{E56986FF-892D-7176-7BA1-96AD74FC45E7}"/>
          </ac:spMkLst>
        </pc:spChg>
        <pc:picChg chg="add mod">
          <ac:chgData name="Lowder, Nathan - FPAC-NRCS, NC" userId="aebffd68-daf1-4dd1-abf1-26fe6d39dce1" providerId="ADAL" clId="{DEC84513-8AEC-42EE-AC4F-02FBB5CEE3DE}" dt="2025-03-18T15:52:47.007" v="9011" actId="962"/>
          <ac:picMkLst>
            <pc:docMk/>
            <pc:sldMk cId="3379545515" sldId="350"/>
            <ac:picMk id="4" creationId="{9E47ECF9-8945-3E57-04CF-03C46361DC29}"/>
          </ac:picMkLst>
        </pc:picChg>
        <pc:picChg chg="add mod">
          <ac:chgData name="Lowder, Nathan - FPAC-NRCS, NC" userId="aebffd68-daf1-4dd1-abf1-26fe6d39dce1" providerId="ADAL" clId="{DEC84513-8AEC-42EE-AC4F-02FBB5CEE3DE}" dt="2025-03-18T15:52:49.508" v="9013" actId="962"/>
          <ac:picMkLst>
            <pc:docMk/>
            <pc:sldMk cId="3379545515" sldId="350"/>
            <ac:picMk id="6" creationId="{A20BD0E2-C278-D99A-EE4A-E42CECBB6006}"/>
          </ac:picMkLst>
        </pc:picChg>
      </pc:sldChg>
      <pc:sldChg chg="addSp modSp new mod modAnim modNotesTx">
        <pc:chgData name="Lowder, Nathan - FPAC-NRCS, NC" userId="aebffd68-daf1-4dd1-abf1-26fe6d39dce1" providerId="ADAL" clId="{DEC84513-8AEC-42EE-AC4F-02FBB5CEE3DE}" dt="2025-03-18T19:13:35.359" v="9080" actId="962"/>
        <pc:sldMkLst>
          <pc:docMk/>
          <pc:sldMk cId="2205015394" sldId="351"/>
        </pc:sldMkLst>
        <pc:spChg chg="mod">
          <ac:chgData name="Lowder, Nathan - FPAC-NRCS, NC" userId="aebffd68-daf1-4dd1-abf1-26fe6d39dce1" providerId="ADAL" clId="{DEC84513-8AEC-42EE-AC4F-02FBB5CEE3DE}" dt="2025-03-18T19:13:34.271" v="9078" actId="962"/>
          <ac:spMkLst>
            <pc:docMk/>
            <pc:sldMk cId="2205015394" sldId="351"/>
            <ac:spMk id="2" creationId="{55D6C87B-509A-89B5-C660-EFB764FF0774}"/>
          </ac:spMkLst>
        </pc:spChg>
        <pc:spChg chg="mod">
          <ac:chgData name="Lowder, Nathan - FPAC-NRCS, NC" userId="aebffd68-daf1-4dd1-abf1-26fe6d39dce1" providerId="ADAL" clId="{DEC84513-8AEC-42EE-AC4F-02FBB5CEE3DE}" dt="2025-03-18T19:13:34.855" v="9079" actId="962"/>
          <ac:spMkLst>
            <pc:docMk/>
            <pc:sldMk cId="2205015394" sldId="351"/>
            <ac:spMk id="3" creationId="{7FEA513B-A00B-87CD-F0F5-30FFE57EAD14}"/>
          </ac:spMkLst>
        </pc:spChg>
        <pc:picChg chg="add mod">
          <ac:chgData name="Lowder, Nathan - FPAC-NRCS, NC" userId="aebffd68-daf1-4dd1-abf1-26fe6d39dce1" providerId="ADAL" clId="{DEC84513-8AEC-42EE-AC4F-02FBB5CEE3DE}" dt="2025-03-18T19:13:35.359" v="9080" actId="962"/>
          <ac:picMkLst>
            <pc:docMk/>
            <pc:sldMk cId="2205015394" sldId="351"/>
            <ac:picMk id="4" creationId="{E920542A-93EA-DDF3-48F9-299BB4E3D139}"/>
          </ac:picMkLst>
        </pc:picChg>
        <pc:picChg chg="add mod ord">
          <ac:chgData name="Lowder, Nathan - FPAC-NRCS, NC" userId="aebffd68-daf1-4dd1-abf1-26fe6d39dce1" providerId="ADAL" clId="{DEC84513-8AEC-42EE-AC4F-02FBB5CEE3DE}" dt="2025-03-18T19:13:33.591" v="9077" actId="962"/>
          <ac:picMkLst>
            <pc:docMk/>
            <pc:sldMk cId="2205015394" sldId="351"/>
            <ac:picMk id="5" creationId="{0BBD42B8-6149-AFCE-7A29-ED5C4BF557B7}"/>
          </ac:picMkLst>
        </pc:picChg>
      </pc:sldChg>
      <pc:sldChg chg="addSp modSp new mod modNotesTx">
        <pc:chgData name="Lowder, Nathan - FPAC-NRCS, NC" userId="aebffd68-daf1-4dd1-abf1-26fe6d39dce1" providerId="ADAL" clId="{DEC84513-8AEC-42EE-AC4F-02FBB5CEE3DE}" dt="2025-03-18T15:53:26.168" v="9019" actId="962"/>
        <pc:sldMkLst>
          <pc:docMk/>
          <pc:sldMk cId="3934516883" sldId="352"/>
        </pc:sldMkLst>
        <pc:spChg chg="mod">
          <ac:chgData name="Lowder, Nathan - FPAC-NRCS, NC" userId="aebffd68-daf1-4dd1-abf1-26fe6d39dce1" providerId="ADAL" clId="{DEC84513-8AEC-42EE-AC4F-02FBB5CEE3DE}" dt="2025-03-12T15:19:28.796" v="1657" actId="20577"/>
          <ac:spMkLst>
            <pc:docMk/>
            <pc:sldMk cId="3934516883" sldId="352"/>
            <ac:spMk id="2" creationId="{5117B14C-808C-38B5-FB32-0EA896FD4406}"/>
          </ac:spMkLst>
        </pc:spChg>
        <pc:spChg chg="mod">
          <ac:chgData name="Lowder, Nathan - FPAC-NRCS, NC" userId="aebffd68-daf1-4dd1-abf1-26fe6d39dce1" providerId="ADAL" clId="{DEC84513-8AEC-42EE-AC4F-02FBB5CEE3DE}" dt="2025-03-12T15:20:03.184" v="1661" actId="255"/>
          <ac:spMkLst>
            <pc:docMk/>
            <pc:sldMk cId="3934516883" sldId="352"/>
            <ac:spMk id="3" creationId="{20581CE3-3C52-8D26-B79B-6DFF0AFAEBC2}"/>
          </ac:spMkLst>
        </pc:spChg>
        <pc:picChg chg="add mod">
          <ac:chgData name="Lowder, Nathan - FPAC-NRCS, NC" userId="aebffd68-daf1-4dd1-abf1-26fe6d39dce1" providerId="ADAL" clId="{DEC84513-8AEC-42EE-AC4F-02FBB5CEE3DE}" dt="2025-03-18T15:53:26.168" v="9019" actId="962"/>
          <ac:picMkLst>
            <pc:docMk/>
            <pc:sldMk cId="3934516883" sldId="352"/>
            <ac:picMk id="5" creationId="{7A097222-063C-8104-7C7A-594D2972FC36}"/>
          </ac:picMkLst>
        </pc:picChg>
      </pc:sldChg>
      <pc:sldChg chg="addSp modSp new mod modNotesTx">
        <pc:chgData name="Lowder, Nathan - FPAC-NRCS, NC" userId="aebffd68-daf1-4dd1-abf1-26fe6d39dce1" providerId="ADAL" clId="{DEC84513-8AEC-42EE-AC4F-02FBB5CEE3DE}" dt="2025-03-18T15:53:46.760" v="9021" actId="962"/>
        <pc:sldMkLst>
          <pc:docMk/>
          <pc:sldMk cId="3358292613" sldId="353"/>
        </pc:sldMkLst>
        <pc:spChg chg="mod">
          <ac:chgData name="Lowder, Nathan - FPAC-NRCS, NC" userId="aebffd68-daf1-4dd1-abf1-26fe6d39dce1" providerId="ADAL" clId="{DEC84513-8AEC-42EE-AC4F-02FBB5CEE3DE}" dt="2025-03-12T15:21:52.235" v="1700" actId="20577"/>
          <ac:spMkLst>
            <pc:docMk/>
            <pc:sldMk cId="3358292613" sldId="353"/>
            <ac:spMk id="2" creationId="{8F6CAD91-BB51-96BD-16CC-E2AF7E6591F2}"/>
          </ac:spMkLst>
        </pc:spChg>
        <pc:spChg chg="mod">
          <ac:chgData name="Lowder, Nathan - FPAC-NRCS, NC" userId="aebffd68-daf1-4dd1-abf1-26fe6d39dce1" providerId="ADAL" clId="{DEC84513-8AEC-42EE-AC4F-02FBB5CEE3DE}" dt="2025-03-12T15:22:07.428" v="1702" actId="14100"/>
          <ac:spMkLst>
            <pc:docMk/>
            <pc:sldMk cId="3358292613" sldId="353"/>
            <ac:spMk id="3" creationId="{9D74D065-7C5F-05A1-3D4A-E6A111BC661F}"/>
          </ac:spMkLst>
        </pc:spChg>
        <pc:picChg chg="add mod">
          <ac:chgData name="Lowder, Nathan - FPAC-NRCS, NC" userId="aebffd68-daf1-4dd1-abf1-26fe6d39dce1" providerId="ADAL" clId="{DEC84513-8AEC-42EE-AC4F-02FBB5CEE3DE}" dt="2025-03-18T15:53:46.760" v="9021" actId="962"/>
          <ac:picMkLst>
            <pc:docMk/>
            <pc:sldMk cId="3358292613" sldId="353"/>
            <ac:picMk id="4" creationId="{901FE78A-1F2A-EF86-2522-632E7F52AE29}"/>
          </ac:picMkLst>
        </pc:picChg>
      </pc:sldChg>
      <pc:sldChg chg="addSp modSp new mod modNotesTx">
        <pc:chgData name="Lowder, Nathan - FPAC-NRCS, NC" userId="aebffd68-daf1-4dd1-abf1-26fe6d39dce1" providerId="ADAL" clId="{DEC84513-8AEC-42EE-AC4F-02FBB5CEE3DE}" dt="2025-03-18T19:13:39.234" v="9083" actId="962"/>
        <pc:sldMkLst>
          <pc:docMk/>
          <pc:sldMk cId="593101492" sldId="354"/>
        </pc:sldMkLst>
        <pc:spChg chg="mod">
          <ac:chgData name="Lowder, Nathan - FPAC-NRCS, NC" userId="aebffd68-daf1-4dd1-abf1-26fe6d39dce1" providerId="ADAL" clId="{DEC84513-8AEC-42EE-AC4F-02FBB5CEE3DE}" dt="2025-03-18T19:13:38.352" v="9081" actId="962"/>
          <ac:spMkLst>
            <pc:docMk/>
            <pc:sldMk cId="593101492" sldId="354"/>
            <ac:spMk id="2" creationId="{456F412E-0546-572D-DAF6-479E7010CDBE}"/>
          </ac:spMkLst>
        </pc:spChg>
        <pc:spChg chg="mod">
          <ac:chgData name="Lowder, Nathan - FPAC-NRCS, NC" userId="aebffd68-daf1-4dd1-abf1-26fe6d39dce1" providerId="ADAL" clId="{DEC84513-8AEC-42EE-AC4F-02FBB5CEE3DE}" dt="2025-03-18T19:13:38.746" v="9082" actId="962"/>
          <ac:spMkLst>
            <pc:docMk/>
            <pc:sldMk cId="593101492" sldId="354"/>
            <ac:spMk id="3" creationId="{E1B12BCA-0466-D653-FFDC-5F0E4D0929D1}"/>
          </ac:spMkLst>
        </pc:spChg>
        <pc:picChg chg="add mod">
          <ac:chgData name="Lowder, Nathan - FPAC-NRCS, NC" userId="aebffd68-daf1-4dd1-abf1-26fe6d39dce1" providerId="ADAL" clId="{DEC84513-8AEC-42EE-AC4F-02FBB5CEE3DE}" dt="2025-03-18T19:13:39.234" v="9083" actId="962"/>
          <ac:picMkLst>
            <pc:docMk/>
            <pc:sldMk cId="593101492" sldId="354"/>
            <ac:picMk id="4" creationId="{53251801-D14A-0059-F8DE-2EB4C7A17069}"/>
          </ac:picMkLst>
        </pc:picChg>
      </pc:sldChg>
      <pc:sldChg chg="addSp modSp new mod modNotesTx">
        <pc:chgData name="Lowder, Nathan - FPAC-NRCS, NC" userId="aebffd68-daf1-4dd1-abf1-26fe6d39dce1" providerId="ADAL" clId="{DEC84513-8AEC-42EE-AC4F-02FBB5CEE3DE}" dt="2025-03-18T15:54:51.398" v="9025" actId="962"/>
        <pc:sldMkLst>
          <pc:docMk/>
          <pc:sldMk cId="1418375901" sldId="355"/>
        </pc:sldMkLst>
        <pc:spChg chg="mod">
          <ac:chgData name="Lowder, Nathan - FPAC-NRCS, NC" userId="aebffd68-daf1-4dd1-abf1-26fe6d39dce1" providerId="ADAL" clId="{DEC84513-8AEC-42EE-AC4F-02FBB5CEE3DE}" dt="2025-03-12T17:46:51.542" v="1782" actId="20577"/>
          <ac:spMkLst>
            <pc:docMk/>
            <pc:sldMk cId="1418375901" sldId="355"/>
            <ac:spMk id="2" creationId="{C22CF652-DCA9-43C1-2714-D55539870A6F}"/>
          </ac:spMkLst>
        </pc:spChg>
        <pc:spChg chg="mod">
          <ac:chgData name="Lowder, Nathan - FPAC-NRCS, NC" userId="aebffd68-daf1-4dd1-abf1-26fe6d39dce1" providerId="ADAL" clId="{DEC84513-8AEC-42EE-AC4F-02FBB5CEE3DE}" dt="2025-03-12T17:47:33.711" v="1787" actId="1076"/>
          <ac:spMkLst>
            <pc:docMk/>
            <pc:sldMk cId="1418375901" sldId="355"/>
            <ac:spMk id="3" creationId="{74B35EE4-356E-1C71-B189-C49EC479B8B5}"/>
          </ac:spMkLst>
        </pc:spChg>
        <pc:picChg chg="add mod">
          <ac:chgData name="Lowder, Nathan - FPAC-NRCS, NC" userId="aebffd68-daf1-4dd1-abf1-26fe6d39dce1" providerId="ADAL" clId="{DEC84513-8AEC-42EE-AC4F-02FBB5CEE3DE}" dt="2025-03-18T15:54:51.398" v="9025" actId="962"/>
          <ac:picMkLst>
            <pc:docMk/>
            <pc:sldMk cId="1418375901" sldId="355"/>
            <ac:picMk id="4" creationId="{070BD258-3D6E-B4B9-1A5A-3B79ED44E946}"/>
          </ac:picMkLst>
        </pc:picChg>
      </pc:sldChg>
      <pc:sldChg chg="addSp delSp modSp new mod modAnim modNotesTx">
        <pc:chgData name="Lowder, Nathan - FPAC-NRCS, NC" userId="aebffd68-daf1-4dd1-abf1-26fe6d39dce1" providerId="ADAL" clId="{DEC84513-8AEC-42EE-AC4F-02FBB5CEE3DE}" dt="2025-03-18T19:09:32.384" v="9033" actId="962"/>
        <pc:sldMkLst>
          <pc:docMk/>
          <pc:sldMk cId="3102771287" sldId="356"/>
        </pc:sldMkLst>
        <pc:spChg chg="mod">
          <ac:chgData name="Lowder, Nathan - FPAC-NRCS, NC" userId="aebffd68-daf1-4dd1-abf1-26fe6d39dce1" providerId="ADAL" clId="{DEC84513-8AEC-42EE-AC4F-02FBB5CEE3DE}" dt="2025-03-12T17:48:59.239" v="1819" actId="1076"/>
          <ac:spMkLst>
            <pc:docMk/>
            <pc:sldMk cId="3102771287" sldId="356"/>
            <ac:spMk id="2" creationId="{97764287-613A-304E-368E-4C3C66825A62}"/>
          </ac:spMkLst>
        </pc:spChg>
        <pc:picChg chg="add mod">
          <ac:chgData name="Lowder, Nathan - FPAC-NRCS, NC" userId="aebffd68-daf1-4dd1-abf1-26fe6d39dce1" providerId="ADAL" clId="{DEC84513-8AEC-42EE-AC4F-02FBB5CEE3DE}" dt="2025-03-18T19:09:23.005" v="9027" actId="962"/>
          <ac:picMkLst>
            <pc:docMk/>
            <pc:sldMk cId="3102771287" sldId="356"/>
            <ac:picMk id="4" creationId="{37BAE941-ABAB-55C9-CF0E-A531F2502CE8}"/>
          </ac:picMkLst>
        </pc:picChg>
        <pc:picChg chg="add mod">
          <ac:chgData name="Lowder, Nathan - FPAC-NRCS, NC" userId="aebffd68-daf1-4dd1-abf1-26fe6d39dce1" providerId="ADAL" clId="{DEC84513-8AEC-42EE-AC4F-02FBB5CEE3DE}" dt="2025-03-18T19:09:26.074" v="9029" actId="962"/>
          <ac:picMkLst>
            <pc:docMk/>
            <pc:sldMk cId="3102771287" sldId="356"/>
            <ac:picMk id="5" creationId="{A50D0723-9E6F-4A51-B343-B09A1EADDB59}"/>
          </ac:picMkLst>
        </pc:picChg>
        <pc:picChg chg="add mod">
          <ac:chgData name="Lowder, Nathan - FPAC-NRCS, NC" userId="aebffd68-daf1-4dd1-abf1-26fe6d39dce1" providerId="ADAL" clId="{DEC84513-8AEC-42EE-AC4F-02FBB5CEE3DE}" dt="2025-03-18T19:09:28.891" v="9031" actId="962"/>
          <ac:picMkLst>
            <pc:docMk/>
            <pc:sldMk cId="3102771287" sldId="356"/>
            <ac:picMk id="6" creationId="{DD96C914-D97B-34EF-014B-ABD2FED33AC2}"/>
          </ac:picMkLst>
        </pc:picChg>
        <pc:picChg chg="add mod">
          <ac:chgData name="Lowder, Nathan - FPAC-NRCS, NC" userId="aebffd68-daf1-4dd1-abf1-26fe6d39dce1" providerId="ADAL" clId="{DEC84513-8AEC-42EE-AC4F-02FBB5CEE3DE}" dt="2025-03-18T19:09:32.384" v="9033" actId="962"/>
          <ac:picMkLst>
            <pc:docMk/>
            <pc:sldMk cId="3102771287" sldId="356"/>
            <ac:picMk id="7" creationId="{AFA9C32E-8F3F-DADA-AAFA-DDAD2514FFCE}"/>
          </ac:picMkLst>
        </pc:picChg>
      </pc:sldChg>
      <pc:sldChg chg="addSp delSp modSp new mod modNotesTx">
        <pc:chgData name="Lowder, Nathan - FPAC-NRCS, NC" userId="aebffd68-daf1-4dd1-abf1-26fe6d39dce1" providerId="ADAL" clId="{DEC84513-8AEC-42EE-AC4F-02FBB5CEE3DE}" dt="2025-03-18T19:10:16.644" v="9035" actId="962"/>
        <pc:sldMkLst>
          <pc:docMk/>
          <pc:sldMk cId="1442889567" sldId="357"/>
        </pc:sldMkLst>
        <pc:spChg chg="mod">
          <ac:chgData name="Lowder, Nathan - FPAC-NRCS, NC" userId="aebffd68-daf1-4dd1-abf1-26fe6d39dce1" providerId="ADAL" clId="{DEC84513-8AEC-42EE-AC4F-02FBB5CEE3DE}" dt="2025-03-12T17:52:37.536" v="1841" actId="1076"/>
          <ac:spMkLst>
            <pc:docMk/>
            <pc:sldMk cId="1442889567" sldId="357"/>
            <ac:spMk id="2" creationId="{C5C172AB-753F-E775-09A7-4A2C34EAE766}"/>
          </ac:spMkLst>
        </pc:spChg>
        <pc:picChg chg="add mod">
          <ac:chgData name="Lowder, Nathan - FPAC-NRCS, NC" userId="aebffd68-daf1-4dd1-abf1-26fe6d39dce1" providerId="ADAL" clId="{DEC84513-8AEC-42EE-AC4F-02FBB5CEE3DE}" dt="2025-03-18T19:10:16.644" v="9035" actId="962"/>
          <ac:picMkLst>
            <pc:docMk/>
            <pc:sldMk cId="1442889567" sldId="357"/>
            <ac:picMk id="4" creationId="{86607B41-0B71-B330-8C74-41E0F1634628}"/>
          </ac:picMkLst>
        </pc:picChg>
      </pc:sldChg>
      <pc:sldChg chg="modSp new mod modNotesTx">
        <pc:chgData name="Lowder, Nathan - FPAC-NRCS, NC" userId="aebffd68-daf1-4dd1-abf1-26fe6d39dce1" providerId="ADAL" clId="{DEC84513-8AEC-42EE-AC4F-02FBB5CEE3DE}" dt="2025-03-12T17:54:24.199" v="1884"/>
        <pc:sldMkLst>
          <pc:docMk/>
          <pc:sldMk cId="933085749" sldId="358"/>
        </pc:sldMkLst>
        <pc:spChg chg="mod">
          <ac:chgData name="Lowder, Nathan - FPAC-NRCS, NC" userId="aebffd68-daf1-4dd1-abf1-26fe6d39dce1" providerId="ADAL" clId="{DEC84513-8AEC-42EE-AC4F-02FBB5CEE3DE}" dt="2025-03-12T17:54:13.313" v="1883" actId="20577"/>
          <ac:spMkLst>
            <pc:docMk/>
            <pc:sldMk cId="933085749" sldId="358"/>
            <ac:spMk id="2" creationId="{E8F2E5F6-00EE-80FB-A30F-872C65680216}"/>
          </ac:spMkLst>
        </pc:spChg>
        <pc:spChg chg="mod">
          <ac:chgData name="Lowder, Nathan - FPAC-NRCS, NC" userId="aebffd68-daf1-4dd1-abf1-26fe6d39dce1" providerId="ADAL" clId="{DEC84513-8AEC-42EE-AC4F-02FBB5CEE3DE}" dt="2025-03-12T17:54:24.199" v="1884"/>
          <ac:spMkLst>
            <pc:docMk/>
            <pc:sldMk cId="933085749" sldId="358"/>
            <ac:spMk id="3" creationId="{AB10D381-BA59-9C49-DEA8-95ACB7655A85}"/>
          </ac:spMkLst>
        </pc:spChg>
      </pc:sldChg>
      <pc:sldChg chg="new del">
        <pc:chgData name="Lowder, Nathan - FPAC-NRCS, NC" userId="aebffd68-daf1-4dd1-abf1-26fe6d39dce1" providerId="ADAL" clId="{DEC84513-8AEC-42EE-AC4F-02FBB5CEE3DE}" dt="2025-03-12T17:56:44.648" v="1888" actId="47"/>
        <pc:sldMkLst>
          <pc:docMk/>
          <pc:sldMk cId="3505789298" sldId="359"/>
        </pc:sldMkLst>
      </pc:sldChg>
      <pc:sldMasterChg chg="delSldLayout">
        <pc:chgData name="Lowder, Nathan - FPAC-NRCS, NC" userId="aebffd68-daf1-4dd1-abf1-26fe6d39dce1" providerId="ADAL" clId="{DEC84513-8AEC-42EE-AC4F-02FBB5CEE3DE}" dt="2025-03-12T17:56:46.068" v="1890" actId="47"/>
        <pc:sldMasterMkLst>
          <pc:docMk/>
          <pc:sldMasterMk cId="569656255" sldId="2147483662"/>
        </pc:sldMasterMkLst>
        <pc:sldLayoutChg chg="del">
          <pc:chgData name="Lowder, Nathan - FPAC-NRCS, NC" userId="aebffd68-daf1-4dd1-abf1-26fe6d39dce1" providerId="ADAL" clId="{DEC84513-8AEC-42EE-AC4F-02FBB5CEE3DE}" dt="2025-03-12T17:56:46.068" v="1890" actId="47"/>
          <pc:sldLayoutMkLst>
            <pc:docMk/>
            <pc:sldMasterMk cId="569656255" sldId="2147483662"/>
            <pc:sldLayoutMk cId="371705599" sldId="2147483740"/>
          </pc:sldLayoutMkLst>
        </pc:sldLayoutChg>
      </pc:sldMasterChg>
    </pc:docChg>
  </pc:docChgLst>
  <pc:docChgLst>
    <pc:chgData name="Lowder, Nathan - FPAC-NRCS, NC" userId="S::nathan.lowder@usda.gov::aebffd68-daf1-4dd1-abf1-26fe6d39dce1" providerId="AD" clId="Web-{4753C74F-E0EA-4D69-819F-0F43010208E4}"/>
    <pc:docChg chg="modSld">
      <pc:chgData name="Lowder, Nathan - FPAC-NRCS, NC" userId="S::nathan.lowder@usda.gov::aebffd68-daf1-4dd1-abf1-26fe6d39dce1" providerId="AD" clId="Web-{4753C74F-E0EA-4D69-819F-0F43010208E4}" dt="2025-03-17T19:33:23.103" v="961"/>
      <pc:docMkLst>
        <pc:docMk/>
      </pc:docMkLst>
      <pc:sldChg chg="modSp modNotes">
        <pc:chgData name="Lowder, Nathan - FPAC-NRCS, NC" userId="S::nathan.lowder@usda.gov::aebffd68-daf1-4dd1-abf1-26fe6d39dce1" providerId="AD" clId="Web-{4753C74F-E0EA-4D69-819F-0F43010208E4}" dt="2025-03-17T19:18:21.871" v="189"/>
        <pc:sldMkLst>
          <pc:docMk/>
          <pc:sldMk cId="2220948160" sldId="318"/>
        </pc:sldMkLst>
        <pc:spChg chg="mod">
          <ac:chgData name="Lowder, Nathan - FPAC-NRCS, NC" userId="S::nathan.lowder@usda.gov::aebffd68-daf1-4dd1-abf1-26fe6d39dce1" providerId="AD" clId="Web-{4753C74F-E0EA-4D69-819F-0F43010208E4}" dt="2025-03-17T19:14:45.450" v="3" actId="20577"/>
          <ac:spMkLst>
            <pc:docMk/>
            <pc:sldMk cId="2220948160" sldId="318"/>
            <ac:spMk id="3" creationId="{AD4A1535-8821-61C3-4937-BB693A407486}"/>
          </ac:spMkLst>
        </pc:spChg>
      </pc:sldChg>
      <pc:sldChg chg="modNotes">
        <pc:chgData name="Lowder, Nathan - FPAC-NRCS, NC" userId="S::nathan.lowder@usda.gov::aebffd68-daf1-4dd1-abf1-26fe6d39dce1" providerId="AD" clId="Web-{4753C74F-E0EA-4D69-819F-0F43010208E4}" dt="2025-03-17T19:24:51.776" v="520"/>
        <pc:sldMkLst>
          <pc:docMk/>
          <pc:sldMk cId="320095678" sldId="319"/>
        </pc:sldMkLst>
      </pc:sldChg>
      <pc:sldChg chg="modNotes">
        <pc:chgData name="Lowder, Nathan - FPAC-NRCS, NC" userId="S::nathan.lowder@usda.gov::aebffd68-daf1-4dd1-abf1-26fe6d39dce1" providerId="AD" clId="Web-{4753C74F-E0EA-4D69-819F-0F43010208E4}" dt="2025-03-17T19:32:48.587" v="912"/>
        <pc:sldMkLst>
          <pc:docMk/>
          <pc:sldMk cId="2383816091" sldId="321"/>
        </pc:sldMkLst>
      </pc:sldChg>
      <pc:sldChg chg="modNotes">
        <pc:chgData name="Lowder, Nathan - FPAC-NRCS, NC" userId="S::nathan.lowder@usda.gov::aebffd68-daf1-4dd1-abf1-26fe6d39dce1" providerId="AD" clId="Web-{4753C74F-E0EA-4D69-819F-0F43010208E4}" dt="2025-03-17T19:33:23.103" v="961"/>
        <pc:sldMkLst>
          <pc:docMk/>
          <pc:sldMk cId="2083889110" sldId="322"/>
        </pc:sldMkLst>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3/18/2025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 crops are a practice to consider when you are looking to implement a SHMS and help meet the SH principles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3737958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change photo to local representation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Spend a little more time explaining as needed, as these are not explained in more detail later in the presentation: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Site preparation:  same for all conservation seedings, need good seed to soil contact, ask questions like how much residue will you be planting into, what equipment does the producer have for seeding/terminating?  Drill vs broadcast, will you be planting into a growing crop? How much moisture is available for my mix? Are the weeds adequately controlled? will there be any herbicide carryover that could affect cover crop?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Early weed control:  get the cc in as early as possible to eliminate weed pressure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Crop rotation/diversity:  consider incorporating all the plant functional groups into your rotation where possible.  Understand that the more diverse the mix is, the harder it can be to manage. Consider combinations of cover crop mixes to achieve more objectives, however it is more cost effective to limit mixtures to species that will reliably achieve objectives than to try too many species at once.  Can be a common misconception, sometimes a really well-developed mix that has 3 species is much more successful (and economically feasible) then a mix that has 17 different species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a:p>
        </p:txBody>
      </p:sp>
    </p:spTree>
    <p:extLst>
      <p:ext uri="{BB962C8B-B14F-4D97-AF65-F5344CB8AC3E}">
        <p14:creationId xmlns:p14="http://schemas.microsoft.com/office/powerpoint/2010/main" val="3606902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document that has typical rotations from across the US ask Marlon and Nick</a:t>
            </a:r>
          </a:p>
          <a:p>
            <a:r>
              <a:rPr lang="en-US" dirty="0"/>
              <a:t>*** Add Candy’s excel spreadsheet in the chat to identify windows</a:t>
            </a:r>
          </a:p>
          <a:p>
            <a:endParaRPr lang="en-US" dirty="0"/>
          </a:p>
          <a:p>
            <a:endParaRPr lang="en-US" dirty="0"/>
          </a:p>
          <a:p>
            <a:r>
              <a:rPr lang="en-US" dirty="0"/>
              <a:t>**Add local examples of seeding windows.  When can the producer plant CC in his rotation?</a:t>
            </a:r>
            <a:r>
              <a:rPr lang="en-US" baseline="0" dirty="0"/>
              <a:t>  The easiest in most rotations is behind small grain crops.</a:t>
            </a:r>
          </a:p>
          <a:p>
            <a:r>
              <a:rPr lang="en-US" baseline="0" dirty="0"/>
              <a:t>Be aware of crop insurance implications, they seem to be a constant moving target</a:t>
            </a:r>
          </a:p>
          <a:p>
            <a:r>
              <a:rPr lang="en-US" baseline="0" dirty="0"/>
              <a:t>There may be short windows to grow cover crops ex. 60 days between cash crops to build diversity, scavenge nutrients, and suppress weeds.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These are the four major opportunities to seed cover crops in traditional cropping systems.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a:p>
        </p:txBody>
      </p:sp>
    </p:spTree>
    <p:extLst>
      <p:ext uri="{BB962C8B-B14F-4D97-AF65-F5344CB8AC3E}">
        <p14:creationId xmlns:p14="http://schemas.microsoft.com/office/powerpoint/2010/main" val="3075957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Experienced SHMS producers can get very detailed. Producers may select specific species ahead of certain crops. Slides 17-22 will look at example rotations that a conservation planner may observe of producers in their area.  </a:t>
            </a:r>
            <a:r>
              <a:rPr lang="en-US" sz="1200" b="1" dirty="0">
                <a:latin typeface="+mj-lt"/>
              </a:rPr>
              <a:t>Note:  if these example rotations do not fit your area, feel free to substitute in new rotations for these slides. </a:t>
            </a:r>
            <a:r>
              <a:rPr lang="en-US" sz="1200" b="0" dirty="0">
                <a:latin typeface="+mj-lt"/>
              </a:rPr>
              <a:t>The exercise is to identify the cash crops in the rotation and then select the appropriate cover crops to compliment the system. There could be considerable differences from state to state even though the rotation may be the same.  Instructors: Know your audience and make these applicable to your audience.  </a:t>
            </a:r>
            <a:endParaRPr lang="en-US" sz="1200" b="1" dirty="0">
              <a:latin typeface="+mj-lt"/>
            </a:endParaRP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2431879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Engage with the course participants to have a discussion about other options.  Ask course participants if they are working with producers that are integrating cover crops in innovative ways. </a:t>
            </a:r>
          </a:p>
          <a:p>
            <a:endParaRPr lang="en-US" dirty="0"/>
          </a:p>
          <a:p>
            <a:r>
              <a:rPr lang="en-US" dirty="0"/>
              <a:t>Ex. South Carolina producer harvest corn in mid to late August.  There is nearly three months before a killing frost will occur.  Herbicide resistant weeds will have a huge opportunity to grow and produce seed.  Current recommendation is to perform multiple passes of a herbicide to control herbicide resistant weeds. This producer instead plants a warm season cover crop to suppress weeds and build nitrogen ahead of cool season cash crop of wheat. Even though there is only three months between cash crops, during this time cover crops become established quickly and can provide a lot of biomass accumulation.  The cover crop can be terminated with a herbicide or frost before wheat planting.  </a:t>
            </a:r>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a:p>
        </p:txBody>
      </p:sp>
    </p:spTree>
    <p:extLst>
      <p:ext uri="{BB962C8B-B14F-4D97-AF65-F5344CB8AC3E}">
        <p14:creationId xmlns:p14="http://schemas.microsoft.com/office/powerpoint/2010/main" val="3857568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Dependent on producer objectives and identified resource concerns, there may only be a small window to include a cover crop.  Careful selection of specific varieties could assist in filling these gaps while addressing both producer objectives and resource concerns. </a:t>
            </a:r>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3695350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0">
              <a:buNone/>
            </a:pPr>
            <a:r>
              <a:rPr lang="en-US" sz="2000" dirty="0">
                <a:latin typeface="+mj-lt"/>
              </a:rPr>
              <a:t>If planting early</a:t>
            </a:r>
          </a:p>
          <a:p>
            <a:pPr lvl="2"/>
            <a:r>
              <a:rPr lang="en-US" sz="2000" dirty="0">
                <a:latin typeface="+mj-lt"/>
              </a:rPr>
              <a:t>Understand expected residue accumulations and lasting cover</a:t>
            </a:r>
            <a:r>
              <a:rPr lang="en-US" sz="2000" b="1" dirty="0">
                <a:latin typeface="+mj-lt"/>
              </a:rPr>
              <a:t> – cover crops terminated early will have a lower C:N ratio resulting in residue decomposing faster during the crop season</a:t>
            </a:r>
            <a:endParaRPr lang="en-US" sz="2000" dirty="0">
              <a:latin typeface="+mj-lt"/>
            </a:endParaRPr>
          </a:p>
          <a:p>
            <a:pPr lvl="2"/>
            <a:r>
              <a:rPr lang="en-US" sz="2000" dirty="0">
                <a:latin typeface="+mj-lt"/>
              </a:rPr>
              <a:t>Assess cash crop planting date to fulfilling the desired objective </a:t>
            </a:r>
            <a:r>
              <a:rPr lang="en-US" sz="2000" b="1" dirty="0">
                <a:latin typeface="+mj-lt"/>
              </a:rPr>
              <a:t>– Ex. If nitrogen fixation is the producer objective, terminate cover crop at 50% bloom, terminating earlier will significantly affect the amount of nitrogen produced.</a:t>
            </a:r>
            <a:r>
              <a:rPr lang="en-US" sz="2000" dirty="0">
                <a:latin typeface="+mj-lt"/>
              </a:rPr>
              <a:t>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a:p>
        </p:txBody>
      </p:sp>
    </p:spTree>
    <p:extLst>
      <p:ext uri="{BB962C8B-B14F-4D97-AF65-F5344CB8AC3E}">
        <p14:creationId xmlns:p14="http://schemas.microsoft.com/office/powerpoint/2010/main" val="722157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critical depending on the species.  </a:t>
            </a:r>
          </a:p>
          <a:p>
            <a:endParaRPr lang="en-US" dirty="0"/>
          </a:p>
          <a:p>
            <a:r>
              <a:rPr lang="en-US" dirty="0"/>
              <a:t>Especially if you are seeding annual ryegrass, ensure that you know the variety.  Some species are extremely difficult to terminate.  </a:t>
            </a:r>
          </a:p>
          <a:p>
            <a:endParaRPr lang="en-US" dirty="0"/>
          </a:p>
          <a:p>
            <a:r>
              <a:rPr lang="en-US" dirty="0"/>
              <a:t>If you have a variety that is identified, you are making a more informed decision and you have a better understanding of how that plant will behave which leads to better management and helps you meet your objectives.</a:t>
            </a:r>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a:p>
        </p:txBody>
      </p:sp>
    </p:spTree>
    <p:extLst>
      <p:ext uri="{BB962C8B-B14F-4D97-AF65-F5344CB8AC3E}">
        <p14:creationId xmlns:p14="http://schemas.microsoft.com/office/powerpoint/2010/main" val="2117188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different tools for use when selecting cover crops.  Here are several that could be </a:t>
            </a:r>
            <a:r>
              <a:rPr lang="en-US" dirty="0" err="1"/>
              <a:t>utlilized</a:t>
            </a:r>
            <a:r>
              <a:rPr lang="en-US" dirty="0"/>
              <a:t>.  NRCS currently does not have an official tool to plan cover crops and rely on each states 340 conservation practice standard and supporting documents.  These and other listed tools may be useful in different regions of the US. </a:t>
            </a:r>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a:p>
        </p:txBody>
      </p:sp>
    </p:spTree>
    <p:extLst>
      <p:ext uri="{BB962C8B-B14F-4D97-AF65-F5344CB8AC3E}">
        <p14:creationId xmlns:p14="http://schemas.microsoft.com/office/powerpoint/2010/main" val="3711415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NRCS seeding rate calculator example.  This was completed by the NRCS Plant Materials Program. </a:t>
            </a:r>
          </a:p>
        </p:txBody>
      </p:sp>
      <p:sp>
        <p:nvSpPr>
          <p:cNvPr id="4" name="Slide Number Placeholder 3"/>
          <p:cNvSpPr>
            <a:spLocks noGrp="1"/>
          </p:cNvSpPr>
          <p:nvPr>
            <p:ph type="sldNum" sz="quarter" idx="5"/>
          </p:nvPr>
        </p:nvSpPr>
        <p:spPr/>
        <p:txBody>
          <a:bodyPr/>
          <a:lstStyle/>
          <a:p>
            <a:fld id="{826BD091-4092-4F28-8EE7-CA2A94FFB267}" type="slidenum">
              <a:rPr lang="en-US" smtClean="0"/>
              <a:t>27</a:t>
            </a:fld>
            <a:endParaRPr lang="en-US"/>
          </a:p>
        </p:txBody>
      </p:sp>
    </p:spTree>
    <p:extLst>
      <p:ext uri="{BB962C8B-B14F-4D97-AF65-F5344CB8AC3E}">
        <p14:creationId xmlns:p14="http://schemas.microsoft.com/office/powerpoint/2010/main" val="2532133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Crop Planning Resource from the Northeast Cover Crop Council</a:t>
            </a:r>
          </a:p>
        </p:txBody>
      </p:sp>
      <p:sp>
        <p:nvSpPr>
          <p:cNvPr id="4" name="Slide Number Placeholder 3"/>
          <p:cNvSpPr>
            <a:spLocks noGrp="1"/>
          </p:cNvSpPr>
          <p:nvPr>
            <p:ph type="sldNum" sz="quarter" idx="5"/>
          </p:nvPr>
        </p:nvSpPr>
        <p:spPr/>
        <p:txBody>
          <a:bodyPr/>
          <a:lstStyle/>
          <a:p>
            <a:fld id="{826BD091-4092-4F28-8EE7-CA2A94FFB267}" type="slidenum">
              <a:rPr lang="en-US" smtClean="0"/>
              <a:t>28</a:t>
            </a:fld>
            <a:endParaRPr lang="en-US"/>
          </a:p>
        </p:txBody>
      </p:sp>
    </p:spTree>
    <p:extLst>
      <p:ext uri="{BB962C8B-B14F-4D97-AF65-F5344CB8AC3E}">
        <p14:creationId xmlns:p14="http://schemas.microsoft.com/office/powerpoint/2010/main" val="2666368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Planting/termination methods, the importance of recognizing life history traits, such as phenology/reproductive strategies, growth patterns, moisture requirements and how that’s management is key to understanding how and where cover crops fit within rotation and how to make sure we are mitigating the risks that may be associated with adding a cover crop into a production agriculture system where they might not have been before.</a:t>
            </a:r>
          </a:p>
          <a:p>
            <a:endParaRPr lang="en-US" dirty="0"/>
          </a:p>
          <a:p>
            <a:r>
              <a:rPr lang="en-US" dirty="0"/>
              <a:t>Picture: oats, cow peas, field peas, sunflowers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3617939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crop planning resource from Northeast Cover Crop Council</a:t>
            </a:r>
          </a:p>
        </p:txBody>
      </p:sp>
      <p:sp>
        <p:nvSpPr>
          <p:cNvPr id="4" name="Slide Number Placeholder 3"/>
          <p:cNvSpPr>
            <a:spLocks noGrp="1"/>
          </p:cNvSpPr>
          <p:nvPr>
            <p:ph type="sldNum" sz="quarter" idx="5"/>
          </p:nvPr>
        </p:nvSpPr>
        <p:spPr/>
        <p:txBody>
          <a:bodyPr/>
          <a:lstStyle/>
          <a:p>
            <a:fld id="{826BD091-4092-4F28-8EE7-CA2A94FFB267}" type="slidenum">
              <a:rPr lang="en-US" smtClean="0"/>
              <a:t>29</a:t>
            </a:fld>
            <a:endParaRPr lang="en-US"/>
          </a:p>
        </p:txBody>
      </p:sp>
    </p:spTree>
    <p:extLst>
      <p:ext uri="{BB962C8B-B14F-4D97-AF65-F5344CB8AC3E}">
        <p14:creationId xmlns:p14="http://schemas.microsoft.com/office/powerpoint/2010/main" val="2549856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crop planning resource from Northeast Cover Crop Council</a:t>
            </a:r>
          </a:p>
        </p:txBody>
      </p:sp>
      <p:sp>
        <p:nvSpPr>
          <p:cNvPr id="4" name="Slide Number Placeholder 3"/>
          <p:cNvSpPr>
            <a:spLocks noGrp="1"/>
          </p:cNvSpPr>
          <p:nvPr>
            <p:ph type="sldNum" sz="quarter" idx="5"/>
          </p:nvPr>
        </p:nvSpPr>
        <p:spPr/>
        <p:txBody>
          <a:bodyPr/>
          <a:lstStyle/>
          <a:p>
            <a:fld id="{826BD091-4092-4F28-8EE7-CA2A94FFB267}" type="slidenum">
              <a:rPr lang="en-US" smtClean="0"/>
              <a:t>30</a:t>
            </a:fld>
            <a:endParaRPr lang="en-US"/>
          </a:p>
        </p:txBody>
      </p:sp>
    </p:spTree>
    <p:extLst>
      <p:ext uri="{BB962C8B-B14F-4D97-AF65-F5344CB8AC3E}">
        <p14:creationId xmlns:p14="http://schemas.microsoft.com/office/powerpoint/2010/main" val="72558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Photo: Nathan Lowder NRCS</a:t>
            </a:r>
          </a:p>
          <a:p>
            <a:pPr lvl="0"/>
            <a:endParaRPr lang="en-US" sz="1300" dirty="0">
              <a:solidFill>
                <a:prstClr val="black"/>
              </a:solidFill>
            </a:endParaRPr>
          </a:p>
          <a:p>
            <a:pPr lvl="0"/>
            <a:r>
              <a:rPr lang="en-US" sz="1300" dirty="0">
                <a:solidFill>
                  <a:prstClr val="black"/>
                </a:solidFill>
              </a:rPr>
              <a:t>Growth Cycle- Perennial, Biennial, Annual?</a:t>
            </a:r>
          </a:p>
          <a:p>
            <a:r>
              <a:rPr lang="en-US" dirty="0"/>
              <a:t>Above ground- (erect, </a:t>
            </a:r>
            <a:r>
              <a:rPr lang="en-US" dirty="0" err="1"/>
              <a:t>viney</a:t>
            </a:r>
            <a:r>
              <a:rPr lang="en-US" dirty="0"/>
              <a:t>, spreading, single/multi-stemmed, height, leaf character)</a:t>
            </a:r>
          </a:p>
          <a:p>
            <a:r>
              <a:rPr lang="en-US" dirty="0"/>
              <a:t>Root architecture- (tap, fibrous, rhizomatous, depth)</a:t>
            </a:r>
          </a:p>
          <a:p>
            <a:r>
              <a:rPr lang="en-US" dirty="0"/>
              <a:t>Rate of growth- (also differs by growth stage i.e. seedling vigor)</a:t>
            </a:r>
          </a:p>
          <a:p>
            <a:r>
              <a:rPr lang="en-US" dirty="0"/>
              <a:t>Chemical composition- (allelopathy C:N ratio, root exudates) oats accumulate more N than triticale/  millets have no prussic acid compared to sorghum </a:t>
            </a:r>
            <a:r>
              <a:rPr lang="en-US" dirty="0" err="1"/>
              <a:t>sudangrass</a:t>
            </a:r>
            <a:r>
              <a:rPr lang="en-US" dirty="0"/>
              <a:t>.</a:t>
            </a:r>
          </a:p>
          <a:p>
            <a:r>
              <a:rPr lang="en-US" dirty="0"/>
              <a:t>Tolerance to stress- (drainage, pH, shade, low fertility)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to flowering- (termination or self seeding issue) </a:t>
            </a:r>
            <a:r>
              <a:rPr lang="en-US" b="1" dirty="0"/>
              <a:t>caution Mustard and buckwheat species flower very quickly within 60 days.</a:t>
            </a:r>
            <a:endParaRPr lang="en-US" dirty="0"/>
          </a:p>
          <a:p>
            <a:r>
              <a:rPr lang="en-US" dirty="0"/>
              <a:t>Pest resistance or susceptibility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31</a:t>
            </a:fld>
            <a:endParaRPr lang="en-US"/>
          </a:p>
        </p:txBody>
      </p:sp>
    </p:spTree>
    <p:extLst>
      <p:ext uri="{BB962C8B-B14F-4D97-AF65-F5344CB8AC3E}">
        <p14:creationId xmlns:p14="http://schemas.microsoft.com/office/powerpoint/2010/main" val="3128180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USDA NRCS Plant Material Tech Note 5: Using the appropriate legume inoculant for conservation plantings.  Great concise publication that is full of information including tables that help match the species specific rhizobia with common legumes.</a:t>
            </a:r>
          </a:p>
          <a:p>
            <a:endParaRPr lang="en-US" dirty="0"/>
          </a:p>
          <a:p>
            <a:r>
              <a:rPr lang="en-US" dirty="0"/>
              <a:t>When root hairs find a compatible bacterial match they encircle the bacteria to create a nodule</a:t>
            </a:r>
          </a:p>
          <a:p>
            <a:endParaRPr lang="en-US" dirty="0"/>
          </a:p>
          <a:p>
            <a:r>
              <a:rPr lang="en-US" dirty="0"/>
              <a:t>The pinkish interior of the nodule are visible sign that nitrogen fixation is at work.</a:t>
            </a:r>
          </a:p>
          <a:p>
            <a:endParaRPr lang="en-US" dirty="0"/>
          </a:p>
          <a:p>
            <a:r>
              <a:rPr lang="en-US" dirty="0"/>
              <a:t>The bacteria contribute an enzyme that helps convert the  N2 gas from the atmosphere to ammonia NH3</a:t>
            </a:r>
          </a:p>
          <a:p>
            <a:endParaRPr lang="en-US" dirty="0"/>
          </a:p>
          <a:p>
            <a:r>
              <a:rPr lang="en-US" dirty="0"/>
              <a:t>High nitrogen concentration in the soil from fertilizer of manure inhibits nodulation</a:t>
            </a:r>
          </a:p>
          <a:p>
            <a:endParaRPr lang="en-US" dirty="0"/>
          </a:p>
          <a:p>
            <a:r>
              <a:rPr lang="en-US" dirty="0"/>
              <a:t>Plant can contribute up to 20 % of its carbohydrate production to the bacteria </a:t>
            </a:r>
          </a:p>
          <a:p>
            <a:endParaRPr lang="en-US" dirty="0"/>
          </a:p>
          <a:p>
            <a:r>
              <a:rPr lang="en-US" dirty="0"/>
              <a:t>N fixation peaks at flowering</a:t>
            </a:r>
          </a:p>
          <a:p>
            <a:endParaRPr lang="en-US" dirty="0"/>
          </a:p>
          <a:p>
            <a:r>
              <a:rPr lang="en-US" dirty="0"/>
              <a:t>These bacteria remain viable in the soil for 3 to 5 years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32</a:t>
            </a:fld>
            <a:endParaRPr lang="en-US"/>
          </a:p>
        </p:txBody>
      </p:sp>
    </p:spTree>
    <p:extLst>
      <p:ext uri="{BB962C8B-B14F-4D97-AF65-F5344CB8AC3E}">
        <p14:creationId xmlns:p14="http://schemas.microsoft.com/office/powerpoint/2010/main" val="2433708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Nathan Lowder NRCS</a:t>
            </a:r>
          </a:p>
          <a:p>
            <a:endParaRPr lang="en-US" dirty="0"/>
          </a:p>
          <a:p>
            <a:endParaRPr lang="en-US" dirty="0"/>
          </a:p>
          <a:p>
            <a:r>
              <a:rPr lang="en-US" dirty="0"/>
              <a:t>Seed tag information PLS purity of seed coating 34% inert, Hard seed information 10% germination. </a:t>
            </a:r>
          </a:p>
          <a:p>
            <a:r>
              <a:rPr lang="en-US" dirty="0"/>
              <a:t>Certified vs VNS </a:t>
            </a:r>
          </a:p>
          <a:p>
            <a:r>
              <a:rPr lang="en-US" dirty="0"/>
              <a:t>VNS is cheaper may not know the adaptability important for some species. </a:t>
            </a:r>
          </a:p>
          <a:p>
            <a:r>
              <a:rPr lang="en-US" dirty="0"/>
              <a:t>Certified expensive important for some qualities usually better-quality seed due to higher requirements. Can’t get new varieties of cover crops if not willing to buy certified seed. </a:t>
            </a:r>
          </a:p>
          <a:p>
            <a:endParaRPr lang="en-US" dirty="0"/>
          </a:p>
          <a:p>
            <a:r>
              <a:rPr lang="en-US" dirty="0"/>
              <a:t>Note:  State seeding specifications vary.  Confirm in the CPS 340 and supporting documents to determine if seeding rates are PLS or #/acre.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33</a:t>
            </a:fld>
            <a:endParaRPr lang="en-US"/>
          </a:p>
        </p:txBody>
      </p:sp>
    </p:spTree>
    <p:extLst>
      <p:ext uri="{BB962C8B-B14F-4D97-AF65-F5344CB8AC3E}">
        <p14:creationId xmlns:p14="http://schemas.microsoft.com/office/powerpoint/2010/main" val="1969536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Nathan Lowder NRCS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34</a:t>
            </a:fld>
            <a:endParaRPr lang="en-US"/>
          </a:p>
        </p:txBody>
      </p:sp>
    </p:spTree>
    <p:extLst>
      <p:ext uri="{BB962C8B-B14F-4D97-AF65-F5344CB8AC3E}">
        <p14:creationId xmlns:p14="http://schemas.microsoft.com/office/powerpoint/2010/main" val="1128936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Nathan Lowder NRCS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35</a:t>
            </a:fld>
            <a:endParaRPr lang="en-US"/>
          </a:p>
        </p:txBody>
      </p:sp>
    </p:spTree>
    <p:extLst>
      <p:ext uri="{BB962C8B-B14F-4D97-AF65-F5344CB8AC3E}">
        <p14:creationId xmlns:p14="http://schemas.microsoft.com/office/powerpoint/2010/main" val="2108190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SHAS course we went into detail of numerous ways producers may get cover crops seeded.  </a:t>
            </a:r>
          </a:p>
          <a:p>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36</a:t>
            </a:fld>
            <a:endParaRPr lang="en-US"/>
          </a:p>
        </p:txBody>
      </p:sp>
    </p:spTree>
    <p:extLst>
      <p:ext uri="{BB962C8B-B14F-4D97-AF65-F5344CB8AC3E}">
        <p14:creationId xmlns:p14="http://schemas.microsoft.com/office/powerpoint/2010/main" val="3488151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Nathan Lowder NRCS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Air seeders mounted on vertical tillage tools or rotary harrows  may have many advantages over broadcasting alone, particularly if the farmer already owns the equipment.  An air seeder could be mounted on the vertical tillage tool  ( why did you have sprayer that would be more for into standing crop?)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Seed can also be blended with fertilizer or pelletized lime and broadcast ahead of the incorporation tool for best results. Sometimes spread after, but not recommended ( best if can be timed just ahead of  a rain)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Cost estimates for operation provided by Iowa State 2018 Custom Rate Survey excluding seed</a:t>
            </a:r>
          </a:p>
          <a:p>
            <a:r>
              <a:rPr lang="en-US" altLang="en-US" dirty="0">
                <a:latin typeface="Arial" panose="020B0604020202020204" pitchFamily="34" charset="0"/>
                <a:ea typeface="ＭＳ Ｐゴシック" panose="020B0600070205080204" pitchFamily="34" charset="-128"/>
              </a:rPr>
              <a:t>https://www.extension.iastate.edu/agdm/crops/pdf/a3-10.pdf</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37</a:t>
            </a:fld>
            <a:endParaRPr lang="en-US"/>
          </a:p>
        </p:txBody>
      </p:sp>
    </p:spTree>
    <p:extLst>
      <p:ext uri="{BB962C8B-B14F-4D97-AF65-F5344CB8AC3E}">
        <p14:creationId xmlns:p14="http://schemas.microsoft.com/office/powerpoint/2010/main" val="3555937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photos</a:t>
            </a:r>
          </a:p>
        </p:txBody>
      </p:sp>
      <p:sp>
        <p:nvSpPr>
          <p:cNvPr id="4" name="Slide Number Placeholder 3"/>
          <p:cNvSpPr>
            <a:spLocks noGrp="1"/>
          </p:cNvSpPr>
          <p:nvPr>
            <p:ph type="sldNum" sz="quarter" idx="5"/>
          </p:nvPr>
        </p:nvSpPr>
        <p:spPr/>
        <p:txBody>
          <a:bodyPr/>
          <a:lstStyle/>
          <a:p>
            <a:fld id="{826BD091-4092-4F28-8EE7-CA2A94FFB267}" type="slidenum">
              <a:rPr lang="en-US" smtClean="0"/>
              <a:t>38</a:t>
            </a:fld>
            <a:endParaRPr lang="en-US"/>
          </a:p>
        </p:txBody>
      </p:sp>
    </p:spTree>
    <p:extLst>
      <p:ext uri="{BB962C8B-B14F-4D97-AF65-F5344CB8AC3E}">
        <p14:creationId xmlns:p14="http://schemas.microsoft.com/office/powerpoint/2010/main" val="2684859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Intention is bold and following bullets are benefits from addressing</a:t>
            </a:r>
          </a:p>
          <a:p>
            <a:r>
              <a:rPr lang="en-US" dirty="0"/>
              <a:t>Make sure to refer to the purposes in the 340 standard. May have to take out Livestock Integration</a:t>
            </a:r>
          </a:p>
          <a:p>
            <a:r>
              <a:rPr lang="en-US" dirty="0"/>
              <a:t>.</a:t>
            </a:r>
          </a:p>
          <a:p>
            <a:r>
              <a:rPr lang="en-US" dirty="0"/>
              <a:t>You may change photo to local representation</a:t>
            </a:r>
          </a:p>
          <a:p>
            <a:endParaRPr lang="en-US" dirty="0"/>
          </a:p>
          <a:p>
            <a:r>
              <a:rPr lang="en-US" dirty="0"/>
              <a:t>Before listing the bulleted points on why we might convince a producer to include cover crops as part of their rotation, have the group chime in on why they might suggest incorporating cover crops into an operation?  See how many of these points they can get!</a:t>
            </a:r>
          </a:p>
          <a:p>
            <a:endParaRPr lang="en-US" dirty="0"/>
          </a:p>
          <a:p>
            <a:r>
              <a:rPr lang="en-US" dirty="0"/>
              <a:t>Improve water cycle/availability HUGE purpose in dryland systems.  Improve water infiltration, maybe trap and retain snow</a:t>
            </a:r>
          </a:p>
          <a:p>
            <a:endParaRPr lang="en-US" dirty="0"/>
          </a:p>
          <a:p>
            <a:r>
              <a:rPr lang="en-US" dirty="0"/>
              <a:t>C:N-high ratio: can rotate between high and low C:N species within rotation (brassica in corn stalk residue)</a:t>
            </a:r>
          </a:p>
          <a:p>
            <a:endParaRPr lang="en-US" dirty="0"/>
          </a:p>
          <a:p>
            <a:r>
              <a:rPr lang="en-US" dirty="0"/>
              <a:t>Livestock integration: sometimes the only way it is economically feasible to incorporate cc into a dryland system is to get that added revenue stream of integrating livestock into the system.</a:t>
            </a:r>
          </a:p>
          <a:p>
            <a:endParaRPr lang="en-US" dirty="0"/>
          </a:p>
          <a:p>
            <a:r>
              <a:rPr lang="en-US" dirty="0"/>
              <a:t>Photo courtesy of Dan </a:t>
            </a:r>
            <a:r>
              <a:rPr lang="en-US" dirty="0" err="1"/>
              <a:t>Palic</a:t>
            </a:r>
            <a:r>
              <a:rPr lang="en-US" dirty="0"/>
              <a:t> up in NE CO: turnip, forage radish, sorghum </a:t>
            </a:r>
            <a:r>
              <a:rPr lang="en-US" dirty="0" err="1"/>
              <a:t>sudangrass</a:t>
            </a:r>
            <a:r>
              <a:rPr lang="en-US" dirty="0"/>
              <a:t>, oats mix</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a:p>
        </p:txBody>
      </p:sp>
    </p:spTree>
    <p:extLst>
      <p:ext uri="{BB962C8B-B14F-4D97-AF65-F5344CB8AC3E}">
        <p14:creationId xmlns:p14="http://schemas.microsoft.com/office/powerpoint/2010/main" val="2636465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Nathan Lowder NRCS</a:t>
            </a:r>
          </a:p>
          <a:p>
            <a:endParaRPr lang="en-US" dirty="0"/>
          </a:p>
          <a:p>
            <a:r>
              <a:rPr lang="en-US" dirty="0"/>
              <a:t>This slide addresses common issues or questions about planting cover crop mixes.  The first picture is of a common warm season mix containing sunflower, </a:t>
            </a:r>
            <a:r>
              <a:rPr lang="en-US" dirty="0" err="1"/>
              <a:t>sunn</a:t>
            </a:r>
            <a:r>
              <a:rPr lang="en-US" dirty="0"/>
              <a:t> hemp, sorghum, millet, buckwheat that is being loaded into a box drill.  The second photo is after a majority of the seed has been planted exposing the bottom of the box drill.  Notice that all species are still present in the mix.  It is thought that the more species that are in a cover crop mix that the more stable the mix due to different seed sizes filling all voids.</a:t>
            </a:r>
          </a:p>
        </p:txBody>
      </p:sp>
      <p:sp>
        <p:nvSpPr>
          <p:cNvPr id="4" name="Slide Number Placeholder 3"/>
          <p:cNvSpPr>
            <a:spLocks noGrp="1"/>
          </p:cNvSpPr>
          <p:nvPr>
            <p:ph type="sldNum" sz="quarter" idx="5"/>
          </p:nvPr>
        </p:nvSpPr>
        <p:spPr/>
        <p:txBody>
          <a:bodyPr/>
          <a:lstStyle/>
          <a:p>
            <a:fld id="{826BD091-4092-4F28-8EE7-CA2A94FFB267}" type="slidenum">
              <a:rPr lang="en-US" smtClean="0"/>
              <a:t>39</a:t>
            </a:fld>
            <a:endParaRPr lang="en-US"/>
          </a:p>
        </p:txBody>
      </p:sp>
    </p:spTree>
    <p:extLst>
      <p:ext uri="{BB962C8B-B14F-4D97-AF65-F5344CB8AC3E}">
        <p14:creationId xmlns:p14="http://schemas.microsoft.com/office/powerpoint/2010/main" val="3702441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Advantages:  Maximizes photosynthesis opportunities enabling the improving the carbon cycle.  Cover crops can be managed to remove excess moisture in wet seasons.</a:t>
            </a:r>
          </a:p>
          <a:p>
            <a:r>
              <a:rPr lang="en-US" dirty="0"/>
              <a:t>Better planting performance in standing residue vs. residue already on the ground due to issues with coulter or disc opener problems cutting through the residue – </a:t>
            </a:r>
            <a:r>
              <a:rPr lang="en-US" dirty="0" err="1"/>
              <a:t>hairpinning</a:t>
            </a:r>
            <a:r>
              <a:rPr lang="en-US" dirty="0"/>
              <a:t> can occur (pushing residue down into the seed trough and interfering with seed placement).</a:t>
            </a:r>
          </a:p>
          <a:p>
            <a:endParaRPr lang="en-US" dirty="0"/>
          </a:p>
          <a:p>
            <a:r>
              <a:rPr lang="en-US" dirty="0"/>
              <a:t>Disadvantages:  These are commonly seen WHEN producers attempt to plant in dying cover crop residue.  During this time residue becomes very tough and rubbery creating less than optimal conditions for planting.  Green fresh residue or brown crispy brittle residue are desired conditions to avoid some of the listed disadvantages dealing with equipment.</a:t>
            </a:r>
          </a:p>
          <a:p>
            <a:endParaRPr lang="en-US" dirty="0"/>
          </a:p>
          <a:p>
            <a:r>
              <a:rPr lang="en-US" dirty="0"/>
              <a:t>Photo Center Right: In the pictured example, the producer is planting green and will followed up with herbicide application to terminate cover crop</a:t>
            </a:r>
          </a:p>
          <a:p>
            <a:endParaRPr lang="en-US" dirty="0"/>
          </a:p>
          <a:p>
            <a:r>
              <a:rPr lang="en-US" dirty="0"/>
              <a:t>Planting green is not the same with every producer nor is every cropping season.  Producers will find that flexibility is key to a successful SHMS.</a:t>
            </a:r>
          </a:p>
          <a:p>
            <a:endParaRPr lang="en-US" dirty="0"/>
          </a:p>
          <a:p>
            <a:r>
              <a:rPr lang="en-US" dirty="0"/>
              <a:t>Photo Top Left:  Emerging cotton planted green. Cover crop was terminated after planting</a:t>
            </a:r>
          </a:p>
          <a:p>
            <a:r>
              <a:rPr lang="en-US" dirty="0"/>
              <a:t>Photo Top and Bottom Right:  Producer utilizes a hooded sprayer to terminate cover crop in a band over the row. Cover crop under the hood is not sprayed and is allowed to grow later to address producer objectives.  Terminating the band over the row allows producer to plant into less residue and allows for better crop establishment with small seeded or finicky cash crops. </a:t>
            </a:r>
          </a:p>
          <a:p>
            <a:r>
              <a:rPr lang="en-US" dirty="0"/>
              <a:t>Photo Center Left: Corn growing in cover crop that was terminated at planting and left standing.</a:t>
            </a:r>
          </a:p>
          <a:p>
            <a:r>
              <a:rPr lang="en-US" dirty="0"/>
              <a:t>Photo Bottom Left:  Typical </a:t>
            </a:r>
            <a:r>
              <a:rPr lang="en-US" dirty="0" err="1"/>
              <a:t>notill</a:t>
            </a:r>
            <a:r>
              <a:rPr lang="en-US" dirty="0"/>
              <a:t> planter set up.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40</a:t>
            </a:fld>
            <a:endParaRPr lang="en-US"/>
          </a:p>
        </p:txBody>
      </p:sp>
    </p:spTree>
    <p:extLst>
      <p:ext uri="{BB962C8B-B14F-4D97-AF65-F5344CB8AC3E}">
        <p14:creationId xmlns:p14="http://schemas.microsoft.com/office/powerpoint/2010/main" val="33289828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Order of success of termination</a:t>
            </a:r>
          </a:p>
          <a:p>
            <a:pPr algn="l"/>
            <a:endParaRPr lang="en-US" dirty="0"/>
          </a:p>
          <a:p>
            <a:pPr algn="l"/>
            <a:r>
              <a:rPr lang="en-US" dirty="0"/>
              <a:t>This is a topic</a:t>
            </a:r>
            <a:r>
              <a:rPr lang="en-US" baseline="0" dirty="0"/>
              <a:t> that usually raises a lot of questions.   There are many ways to terminate cover crops and a lot will depend on the climate of the area and the objective of the producer.  There are many variables when considering termination methods.  Instructors should be able to discuss examples of where each method could and may be used. Be aware of crop insurance guidelines.</a:t>
            </a:r>
          </a:p>
          <a:p>
            <a:endParaRPr lang="en-US" baseline="0" dirty="0"/>
          </a:p>
          <a:p>
            <a:r>
              <a:rPr lang="en-US" baseline="0" dirty="0"/>
              <a:t>Frost termination:  used in climates where temperature falls below ideally growing conditions for cover crop species and kills crop</a:t>
            </a:r>
          </a:p>
          <a:p>
            <a:r>
              <a:rPr lang="en-US" baseline="0" dirty="0"/>
              <a:t>Crimper/Roller:  Can be used in independently or as combination.  To be used independent, crimper/roller must snap, crimp, or break vegetation stems to stop flow of nutrients throughout the plant.  Must be completed when target species reaches early maturity before viable seed.</a:t>
            </a:r>
          </a:p>
          <a:p>
            <a:r>
              <a:rPr lang="en-US" baseline="0" dirty="0"/>
              <a:t>Herbicide burn down:  popular method on grain operations.  Completed before or after planting operation by applying herbicide to kill vegetation.  </a:t>
            </a:r>
          </a:p>
          <a:p>
            <a:r>
              <a:rPr lang="en-US" baseline="0" dirty="0"/>
              <a:t>Grazing:  Use of animals to graze and trample cover crop vegetation to aid in termination.  Time grazing period close to early maturity of vegetation.  Implement take half leave have rule to support soil biology and soil health management principles.</a:t>
            </a:r>
          </a:p>
          <a:p>
            <a:r>
              <a:rPr lang="en-US" baseline="0" dirty="0"/>
              <a:t>Shredding/Mowing:  Use of equipment to mow or shred cover crop material near maturity to aid in termination and sizing residue.  Caution – Mowers have tendency to direct residue in rows behind or beside swath that could provide planting problems.  Also be cautious that cover crop material is loose and will move and could be come tangled in equipment. Shredded and mowed residue may breakdown faster due to sizing of material through process.</a:t>
            </a:r>
          </a:p>
          <a:p>
            <a:r>
              <a:rPr lang="en-US" baseline="0" dirty="0"/>
              <a:t>Organic Methods:  Flaming with handheld or pulled flamer that comes in contact with cover crop material that aids in termination.  Plastic or tarps can also be used to cover a area to kill vegetation.  </a:t>
            </a:r>
          </a:p>
          <a:p>
            <a:r>
              <a:rPr lang="en-US" baseline="0" dirty="0"/>
              <a:t>Combination of methods:  Producers may use two or more methods to kill cover crop. Ex.  Herbicide burn down to kill cover crop followed by roller crimper to place residue on the ground for maximum weed suppression and to provide easier planting operation.</a:t>
            </a:r>
          </a:p>
          <a:p>
            <a:endParaRPr lang="en-US" dirty="0"/>
          </a:p>
          <a:p>
            <a:r>
              <a:rPr lang="en-US" b="1" dirty="0">
                <a:cs typeface="Calibri" panose="020F0502020204030204"/>
              </a:rPr>
              <a:t>NOTE: It is important to consider when producers new to cover crops should attempt to plant cash crops into cover crops.  To answer that question does contain several variables that are crop dependent. However, cash crops should be planted into cover crop residues that are either actively growing with fresh green residue or completely dried/brittle residue to avoid problems with planter operations. If cover crop residues are in the process of dying or breaking down, residue becomes very tough and troublesome to accommodate planting operations.  Problems with cover crop residues dragging up, clogging, wrapping and </a:t>
            </a:r>
            <a:r>
              <a:rPr lang="en-US" b="1" dirty="0" err="1">
                <a:cs typeface="Calibri" panose="020F0502020204030204"/>
              </a:rPr>
              <a:t>hairpinning</a:t>
            </a:r>
            <a:r>
              <a:rPr lang="en-US" b="1" dirty="0">
                <a:cs typeface="Calibri" panose="020F0502020204030204"/>
              </a:rPr>
              <a:t> will likely be observed.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41</a:t>
            </a:fld>
            <a:endParaRPr lang="en-US"/>
          </a:p>
        </p:txBody>
      </p:sp>
    </p:spTree>
    <p:extLst>
      <p:ext uri="{BB962C8B-B14F-4D97-AF65-F5344CB8AC3E}">
        <p14:creationId xmlns:p14="http://schemas.microsoft.com/office/powerpoint/2010/main" val="21640648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will likely be in Candy’s presentation.  May need to share slides with her. This presentation should build up to the next presentation on specific termination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covers a topic that was of great concern back in 2007-08.  Mixed specie cover crops required multiple herbicide modes to be able to terminate successfully.  Those required herbicides could then impact the intended cash crop that was being planted into the cover crop.  New technology traits in cash crops have aided in adoption of cover crops due to ease of termination of the cover crops with minimal impact to future cash crops.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42</a:t>
            </a:fld>
            <a:endParaRPr lang="en-US"/>
          </a:p>
        </p:txBody>
      </p:sp>
    </p:spTree>
    <p:extLst>
      <p:ext uri="{BB962C8B-B14F-4D97-AF65-F5344CB8AC3E}">
        <p14:creationId xmlns:p14="http://schemas.microsoft.com/office/powerpoint/2010/main" val="1011195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considerations</a:t>
            </a:r>
            <a:r>
              <a:rPr lang="en-US" baseline="0" dirty="0"/>
              <a:t> to look at when planning or planting cover crops.  Herbicide residuals could terminate desired species in cover crop mixes.</a:t>
            </a:r>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43</a:t>
            </a:fld>
            <a:endParaRPr lang="en-US"/>
          </a:p>
        </p:txBody>
      </p:sp>
    </p:spTree>
    <p:extLst>
      <p:ext uri="{BB962C8B-B14F-4D97-AF65-F5344CB8AC3E}">
        <p14:creationId xmlns:p14="http://schemas.microsoft.com/office/powerpoint/2010/main" val="2265126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these different sections of the example label and discuss the potential impacts that the herbicide could have on a planned cover crop planting.  If needed, a substitute label could be entered into this slide to represent a common herbicide used in your area. </a:t>
            </a:r>
          </a:p>
        </p:txBody>
      </p:sp>
      <p:sp>
        <p:nvSpPr>
          <p:cNvPr id="4" name="Slide Number Placeholder 3"/>
          <p:cNvSpPr>
            <a:spLocks noGrp="1"/>
          </p:cNvSpPr>
          <p:nvPr>
            <p:ph type="sldNum" sz="quarter" idx="5"/>
          </p:nvPr>
        </p:nvSpPr>
        <p:spPr/>
        <p:txBody>
          <a:bodyPr/>
          <a:lstStyle/>
          <a:p>
            <a:fld id="{826BD091-4092-4F28-8EE7-CA2A94FFB267}" type="slidenum">
              <a:rPr lang="en-US" smtClean="0"/>
              <a:t>44</a:t>
            </a:fld>
            <a:endParaRPr lang="en-US"/>
          </a:p>
        </p:txBody>
      </p:sp>
    </p:spTree>
    <p:extLst>
      <p:ext uri="{BB962C8B-B14F-4D97-AF65-F5344CB8AC3E}">
        <p14:creationId xmlns:p14="http://schemas.microsoft.com/office/powerpoint/2010/main" val="1486982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Nathan Lowder SHD</a:t>
            </a:r>
          </a:p>
          <a:p>
            <a:endParaRPr lang="en-US" dirty="0"/>
          </a:p>
          <a:p>
            <a:r>
              <a:rPr lang="en-US" dirty="0"/>
              <a:t>Photo descriptions:</a:t>
            </a:r>
          </a:p>
          <a:p>
            <a:r>
              <a:rPr lang="en-US" dirty="0"/>
              <a:t>Top Left – volunteer cover crop in standing soybeans prior to harvest.  The prior cover crop was terminated to late after viable seed had been produced.  The volunteer cover crop could pose issues with cash crop harvest.</a:t>
            </a:r>
          </a:p>
          <a:p>
            <a:r>
              <a:rPr lang="en-US" dirty="0"/>
              <a:t>Left Center – the photo is of the radiator of a tractor that was being used to roll down cover crops that were in full bloom.  Pollen is abundant and could potentially clog radiator and other cooling system components.  Daily maintenance is required to keep equipment cleaned out to avoid issues.  It usually is not a problem, just requires daily maintenance.</a:t>
            </a:r>
          </a:p>
          <a:p>
            <a:r>
              <a:rPr lang="en-US" dirty="0"/>
              <a:t>Bottom Left – Harvest of soybeans with cover crop that volunteered and emerged into cash crop.  Excess green material could impact cash crop harvestability and grain sample quality</a:t>
            </a:r>
          </a:p>
          <a:p>
            <a:r>
              <a:rPr lang="en-US" dirty="0"/>
              <a:t>Top Right – Planter with cover crop residue wrapped around row cleaners on planting unit.  This was caused by planting into rolled cover crop the opposing direction.</a:t>
            </a:r>
          </a:p>
          <a:p>
            <a:r>
              <a:rPr lang="en-US" dirty="0"/>
              <a:t>Bottom Right – Pollen and cover crop residue clogging screens on a tractor rolling cover crop.  This could also be observed if producer was planting green.</a:t>
            </a:r>
          </a:p>
        </p:txBody>
      </p:sp>
      <p:sp>
        <p:nvSpPr>
          <p:cNvPr id="4" name="Slide Number Placeholder 3"/>
          <p:cNvSpPr>
            <a:spLocks noGrp="1"/>
          </p:cNvSpPr>
          <p:nvPr>
            <p:ph type="sldNum" sz="quarter" idx="5"/>
          </p:nvPr>
        </p:nvSpPr>
        <p:spPr/>
        <p:txBody>
          <a:bodyPr/>
          <a:lstStyle/>
          <a:p>
            <a:fld id="{826BD091-4092-4F28-8EE7-CA2A94FFB267}" type="slidenum">
              <a:rPr lang="en-US" smtClean="0"/>
              <a:t>45</a:t>
            </a:fld>
            <a:endParaRPr lang="en-US"/>
          </a:p>
        </p:txBody>
      </p:sp>
    </p:spTree>
    <p:extLst>
      <p:ext uri="{BB962C8B-B14F-4D97-AF65-F5344CB8AC3E}">
        <p14:creationId xmlns:p14="http://schemas.microsoft.com/office/powerpoint/2010/main" val="26788934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a:t>
            </a:r>
            <a:r>
              <a:rPr lang="en-US" dirty="0" err="1"/>
              <a:t>notill</a:t>
            </a:r>
            <a:r>
              <a:rPr lang="en-US" baseline="0" dirty="0"/>
              <a:t> farmer pulses and minuses</a:t>
            </a:r>
            <a:r>
              <a:rPr lang="en-US" dirty="0"/>
              <a:t>.  States can add additional local resources as needed</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46</a:t>
            </a:fld>
            <a:endParaRPr lang="en-US"/>
          </a:p>
        </p:txBody>
      </p:sp>
    </p:spTree>
    <p:extLst>
      <p:ext uri="{BB962C8B-B14F-4D97-AF65-F5344CB8AC3E}">
        <p14:creationId xmlns:p14="http://schemas.microsoft.com/office/powerpoint/2010/main" val="228159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Intention is bold and following bullets are benefits from addressing</a:t>
            </a:r>
          </a:p>
          <a:p>
            <a:r>
              <a:rPr lang="en-US" dirty="0"/>
              <a:t>Photo: Nathan Lowder NRCS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a:p>
        </p:txBody>
      </p:sp>
    </p:spTree>
    <p:extLst>
      <p:ext uri="{BB962C8B-B14F-4D97-AF65-F5344CB8AC3E}">
        <p14:creationId xmlns:p14="http://schemas.microsoft.com/office/powerpoint/2010/main" val="2015171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Intention is bold and following bullets are benefits from addressing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Nathan Lowder NRCS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1300631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Intention is bold and following bullets are benefits from addressing</a:t>
            </a:r>
          </a:p>
          <a:p>
            <a:pPr>
              <a:defRPr/>
            </a:pPr>
            <a:r>
              <a:rPr lang="en-US" dirty="0">
                <a:ea typeface="Calibri"/>
                <a:cs typeface="Calibri"/>
              </a:rPr>
              <a:t>It is important as a conservation planner to be able to identify where the producer management level currently is before providing options to achieve a higher level of management that supports soil health.  The bulleted items on the slide are a guide or tools that can be utilized to identify that current management.</a:t>
            </a:r>
          </a:p>
          <a:p>
            <a:pPr marL="0" marR="0" lvl="0" indent="0" algn="l" defTabSz="914400">
              <a:lnSpc>
                <a:spcPct val="100000"/>
              </a:lnSpc>
              <a:spcBef>
                <a:spcPts val="0"/>
              </a:spcBef>
              <a:spcAft>
                <a:spcPts val="0"/>
              </a:spcAft>
              <a:buClrTx/>
              <a:buSzTx/>
              <a:buFontTx/>
              <a:buNone/>
              <a:tabLst/>
              <a:defRPr/>
            </a:pPr>
            <a:r>
              <a:rPr lang="en-US" dirty="0"/>
              <a:t>Photo: Nathan Lowder NRCS</a:t>
            </a:r>
            <a:endParaRPr lang="en-US" dirty="0">
              <a:ea typeface="Calibri" panose="020F0502020204030204"/>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a:p>
        </p:txBody>
      </p:sp>
    </p:spTree>
    <p:extLst>
      <p:ext uri="{BB962C8B-B14F-4D97-AF65-F5344CB8AC3E}">
        <p14:creationId xmlns:p14="http://schemas.microsoft.com/office/powerpoint/2010/main" val="2114952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Slides 7-14 are results from a study where soil sampling was completed across varying management levels in NC and VA.  The sampling was specific to identify Soil Test Biological Activity.  Sampling results corresponded to level of need on additional inputs (in this case Nitrogen) in respect to management that was being done on the farm.  Results support that where there were managements that supported soil biology, the need of additional inputs lessened as soil biology increased.</a:t>
            </a:r>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a:p>
        </p:txBody>
      </p:sp>
    </p:spTree>
    <p:extLst>
      <p:ext uri="{BB962C8B-B14F-4D97-AF65-F5344CB8AC3E}">
        <p14:creationId xmlns:p14="http://schemas.microsoft.com/office/powerpoint/2010/main" val="257321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slide contains the results from a typical soil sample and also provides recommendations for a future crop. While P and K are measured and recommendations are provided, the recommendation for N comes from a yield goal that was entered by the individual that submitted the sample.  Measuring N in the soil has been debated to be very variable and could be in different pools within the soil.  The above method does work for systems where soil biology is not a high priority.  So producers following managements unlike this are troubled to apply inputs based on a method that has not been tested. </a:t>
            </a:r>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a:p>
        </p:txBody>
      </p:sp>
    </p:spTree>
    <p:extLst>
      <p:ext uri="{BB962C8B-B14F-4D97-AF65-F5344CB8AC3E}">
        <p14:creationId xmlns:p14="http://schemas.microsoft.com/office/powerpoint/2010/main" val="1034619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We will look at work that has been completed by Dr. Alan </a:t>
            </a:r>
            <a:r>
              <a:rPr lang="en-US" dirty="0" err="1">
                <a:ea typeface="Calibri"/>
                <a:cs typeface="Calibri"/>
              </a:rPr>
              <a:t>Franzluebbers</a:t>
            </a:r>
            <a:r>
              <a:rPr lang="en-US" dirty="0">
                <a:ea typeface="Calibri"/>
                <a:cs typeface="Calibri"/>
              </a:rPr>
              <a:t> </a:t>
            </a:r>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913277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8 – Planning a Cover </a:t>
            </a:r>
            <a:r>
              <a:rPr lang="en-US" sz="1350"/>
              <a:t>Crop System</a:t>
            </a: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0"/>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2609781"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a:t>
            </a: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 East</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t>Planning a Cover Crop System</a:t>
            </a:r>
          </a:p>
        </p:txBody>
      </p:sp>
      <p:pic>
        <p:nvPicPr>
          <p:cNvPr id="13" name="Picture Placeholder 12" descr="A picture containing flower, plant, vegetable&#10;&#10;AI-generated content may be incorrect.">
            <a:extLst>
              <a:ext uri="{FF2B5EF4-FFF2-40B4-BE49-F238E27FC236}">
                <a16:creationId xmlns:a16="http://schemas.microsoft.com/office/drawing/2014/main" id="{FC1D7A04-A124-FD51-C1A6-7F5C3CEF34D7}"/>
              </a:ext>
            </a:extLst>
          </p:cNvPr>
          <p:cNvPicPr>
            <a:picLocks noGrp="1" noChangeAspect="1"/>
          </p:cNvPicPr>
          <p:nvPr>
            <p:ph type="pic" sz="quarter" idx="12"/>
          </p:nvPr>
        </p:nvPicPr>
        <p:blipFill>
          <a:blip r:embed="rId3"/>
          <a:srcRect l="10644" r="10644"/>
          <a:stretch>
            <a:fillRect/>
          </a:stretch>
        </p:blipFill>
        <p:spPr/>
      </p:pic>
      <p:pic>
        <p:nvPicPr>
          <p:cNvPr id="11" name="Picture Placeholder 10" descr="A picture containing grass, outdoor, plant, vegetable&#10;&#10;AI-generated content may be incorrect.">
            <a:extLst>
              <a:ext uri="{FF2B5EF4-FFF2-40B4-BE49-F238E27FC236}">
                <a16:creationId xmlns:a16="http://schemas.microsoft.com/office/drawing/2014/main" id="{0102FA98-D126-026D-7579-D24A6603E827}"/>
              </a:ext>
            </a:extLst>
          </p:cNvPr>
          <p:cNvPicPr>
            <a:picLocks noGrp="1" noChangeAspect="1"/>
          </p:cNvPicPr>
          <p:nvPr>
            <p:ph type="pic" sz="quarter" idx="11"/>
          </p:nvPr>
        </p:nvPicPr>
        <p:blipFill>
          <a:blip r:embed="rId4"/>
          <a:srcRect l="20109" r="20109"/>
          <a:stretch>
            <a:fillRect/>
          </a:stretch>
        </p:blipFill>
        <p:spPr/>
      </p:pic>
      <p:pic>
        <p:nvPicPr>
          <p:cNvPr id="3" name="Picture Placeholder 2" descr="A pair of hands holding a green sprout in a pile of soil">
            <a:extLst>
              <a:ext uri="{FF2B5EF4-FFF2-40B4-BE49-F238E27FC236}">
                <a16:creationId xmlns:a16="http://schemas.microsoft.com/office/drawing/2014/main" id="{D27CE99B-13CE-86BF-ADD6-5E9B6B14A81C}"/>
              </a:ext>
              <a:ext uri="{C183D7F6-B498-43B3-948B-1728B52AA6E4}">
                <adec:decorative xmlns:adec="http://schemas.microsoft.com/office/drawing/2017/decorative" val="0"/>
              </a:ext>
            </a:extLst>
          </p:cNvPr>
          <p:cNvPicPr>
            <a:picLocks noGrp="1" noChangeAspect="1"/>
          </p:cNvPicPr>
          <p:nvPr>
            <p:ph type="pic" sz="quarter" idx="13"/>
          </p:nvPr>
        </p:nvPicPr>
        <p:blipFill>
          <a:blip r:embed="rId5"/>
          <a:srcRect t="9981" b="9981"/>
          <a:stretch>
            <a:fillRect/>
          </a:stretch>
        </p:blipFill>
        <p:spPr/>
      </p:pic>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71036" y="5369483"/>
            <a:ext cx="530351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r>
              <a:rPr lang="en-US" sz="2400" dirty="0">
                <a:solidFill>
                  <a:schemeClr val="accent6">
                    <a:lumMod val="60000"/>
                    <a:lumOff val="40000"/>
                  </a:schemeClr>
                </a:solidFill>
                <a:latin typeface="+mn-lt"/>
              </a:rPr>
              <a:t>Presenter’s Name</a:t>
            </a: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3" y="2184580"/>
            <a:ext cx="1296457" cy="2622517"/>
          </a:xfrm>
          <a:prstGeom prst="rect">
            <a:avLst/>
          </a:prstGeom>
        </p:spPr>
      </p:pic>
    </p:spTree>
    <p:extLst>
      <p:ext uri="{BB962C8B-B14F-4D97-AF65-F5344CB8AC3E}">
        <p14:creationId xmlns:p14="http://schemas.microsoft.com/office/powerpoint/2010/main" val="2514945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102A-41AD-6002-144F-93EDF4CB64B3}"/>
              </a:ext>
            </a:extLst>
          </p:cNvPr>
          <p:cNvSpPr>
            <a:spLocks noGrp="1"/>
          </p:cNvSpPr>
          <p:nvPr>
            <p:ph type="title"/>
          </p:nvPr>
        </p:nvSpPr>
        <p:spPr/>
        <p:txBody>
          <a:bodyPr/>
          <a:lstStyle/>
          <a:p>
            <a:r>
              <a:rPr lang="en-US" dirty="0"/>
              <a:t>Are there ways we can test for this?</a:t>
            </a:r>
          </a:p>
        </p:txBody>
      </p:sp>
      <p:pic>
        <p:nvPicPr>
          <p:cNvPr id="4" name="Content Placeholder 3">
            <a:extLst>
              <a:ext uri="{FF2B5EF4-FFF2-40B4-BE49-F238E27FC236}">
                <a16:creationId xmlns:a16="http://schemas.microsoft.com/office/drawing/2014/main" id="{783E5503-711A-2DC7-F35C-97F9006729B5}"/>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702158" y="2552395"/>
            <a:ext cx="7888908" cy="2658086"/>
          </a:xfrm>
          <a:prstGeom prst="rect">
            <a:avLst/>
          </a:prstGeom>
        </p:spPr>
      </p:pic>
    </p:spTree>
    <p:extLst>
      <p:ext uri="{BB962C8B-B14F-4D97-AF65-F5344CB8AC3E}">
        <p14:creationId xmlns:p14="http://schemas.microsoft.com/office/powerpoint/2010/main" val="2083889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7BCA0-4A5F-4628-B558-BADD4C481C0C}"/>
              </a:ext>
            </a:extLst>
          </p:cNvPr>
          <p:cNvSpPr>
            <a:spLocks noGrp="1"/>
          </p:cNvSpPr>
          <p:nvPr>
            <p:ph type="title"/>
          </p:nvPr>
        </p:nvSpPr>
        <p:spPr/>
        <p:txBody>
          <a:bodyPr/>
          <a:lstStyle/>
          <a:p>
            <a:r>
              <a:rPr lang="en-US" dirty="0"/>
              <a:t>Plant N uptake in strong relationship with the flush of CO2</a:t>
            </a:r>
          </a:p>
        </p:txBody>
      </p:sp>
      <p:pic>
        <p:nvPicPr>
          <p:cNvPr id="4" name="Content Placeholder 3" descr="This graph relates plant Nitrogen uptake to Flush of Carbon Dioxide">
            <a:extLst>
              <a:ext uri="{FF2B5EF4-FFF2-40B4-BE49-F238E27FC236}">
                <a16:creationId xmlns:a16="http://schemas.microsoft.com/office/drawing/2014/main" id="{78A530FC-1F82-B3A2-9083-2FC1DA98F763}"/>
              </a:ext>
            </a:extLst>
          </p:cNvPr>
          <p:cNvPicPr>
            <a:picLocks noGrp="1" noChangeAspect="1"/>
          </p:cNvPicPr>
          <p:nvPr>
            <p:ph sz="quarter" idx="10"/>
          </p:nvPr>
        </p:nvPicPr>
        <p:blipFill>
          <a:blip r:embed="rId2"/>
          <a:stretch>
            <a:fillRect/>
          </a:stretch>
        </p:blipFill>
        <p:spPr>
          <a:xfrm>
            <a:off x="2438577" y="1461156"/>
            <a:ext cx="6554547" cy="4508500"/>
          </a:xfrm>
          <a:prstGeom prst="rect">
            <a:avLst/>
          </a:prstGeom>
        </p:spPr>
      </p:pic>
      <p:sp>
        <p:nvSpPr>
          <p:cNvPr id="6" name="TextBox 5">
            <a:extLst>
              <a:ext uri="{FF2B5EF4-FFF2-40B4-BE49-F238E27FC236}">
                <a16:creationId xmlns:a16="http://schemas.microsoft.com/office/drawing/2014/main" id="{A95DCDBA-EC01-C2D5-C280-13C88175BCB8}"/>
              </a:ext>
            </a:extLst>
          </p:cNvPr>
          <p:cNvSpPr txBox="1"/>
          <p:nvPr/>
        </p:nvSpPr>
        <p:spPr>
          <a:xfrm>
            <a:off x="147815" y="5323325"/>
            <a:ext cx="4581524" cy="461665"/>
          </a:xfrm>
          <a:prstGeom prst="rect">
            <a:avLst/>
          </a:prstGeom>
          <a:noFill/>
        </p:spPr>
        <p:txBody>
          <a:bodyPr wrap="square">
            <a:spAutoFit/>
          </a:bodyPr>
          <a:lstStyle/>
          <a:p>
            <a:r>
              <a:rPr lang="en-US" sz="1200" b="1" dirty="0">
                <a:solidFill>
                  <a:schemeClr val="bg1">
                    <a:lumMod val="50000"/>
                  </a:schemeClr>
                </a:solidFill>
              </a:rPr>
              <a:t>Soil from 30 sites in NC + VA</a:t>
            </a:r>
          </a:p>
          <a:p>
            <a:r>
              <a:rPr lang="en-US" sz="1200" b="1" dirty="0">
                <a:solidFill>
                  <a:schemeClr val="bg1">
                    <a:lumMod val="50000"/>
                  </a:schemeClr>
                </a:solidFill>
              </a:rPr>
              <a:t>(0-10, 10-20, 20-30 cm depths each)</a:t>
            </a:r>
          </a:p>
        </p:txBody>
      </p:sp>
      <p:sp>
        <p:nvSpPr>
          <p:cNvPr id="8" name="TextBox 7">
            <a:extLst>
              <a:ext uri="{FF2B5EF4-FFF2-40B4-BE49-F238E27FC236}">
                <a16:creationId xmlns:a16="http://schemas.microsoft.com/office/drawing/2014/main" id="{1682C46E-BCF0-5E28-96AD-B56B7549838D}"/>
              </a:ext>
            </a:extLst>
          </p:cNvPr>
          <p:cNvSpPr txBox="1"/>
          <p:nvPr/>
        </p:nvSpPr>
        <p:spPr>
          <a:xfrm>
            <a:off x="90842" y="5831156"/>
            <a:ext cx="4581524" cy="276999"/>
          </a:xfrm>
          <a:prstGeom prst="rect">
            <a:avLst/>
          </a:prstGeom>
          <a:noFill/>
        </p:spPr>
        <p:txBody>
          <a:bodyPr wrap="square">
            <a:spAutoFit/>
          </a:bodyPr>
          <a:lstStyle/>
          <a:p>
            <a:pPr marL="0" marR="0" lvl="0" indent="0" defTabSz="914400" eaLnBrk="0" fontAlgn="auto" latinLnBrk="0" hangingPunct="0">
              <a:lnSpc>
                <a:spcPct val="100000"/>
              </a:lnSpc>
              <a:spcBef>
                <a:spcPts val="0"/>
              </a:spcBef>
              <a:spcAft>
                <a:spcPts val="0"/>
              </a:spcAft>
              <a:buClrTx/>
              <a:buSzTx/>
              <a:buFontTx/>
              <a:buNone/>
              <a:tabLst/>
              <a:defRPr/>
            </a:pPr>
            <a:r>
              <a:rPr lang="en-US" sz="1200" b="1" kern="0" dirty="0">
                <a:solidFill>
                  <a:schemeClr val="bg1">
                    <a:lumMod val="50000"/>
                  </a:schemeClr>
                </a:solidFill>
              </a:rPr>
              <a:t>Pershing</a:t>
            </a:r>
            <a:r>
              <a:rPr kumimoji="0" lang="en-US" sz="1200" b="1" i="0" u="none" strike="noStrike" kern="0" cap="none" spc="0" normalizeH="0" baseline="0" noProof="0" dirty="0">
                <a:ln>
                  <a:noFill/>
                </a:ln>
                <a:solidFill>
                  <a:schemeClr val="bg1">
                    <a:lumMod val="50000"/>
                  </a:schemeClr>
                </a:solidFill>
                <a:effectLst/>
                <a:uLnTx/>
                <a:uFillTx/>
              </a:rPr>
              <a:t> (2016) NC State University</a:t>
            </a:r>
            <a:r>
              <a:rPr kumimoji="0" lang="en-US" sz="1200" b="1" i="0" u="none" strike="noStrike" kern="0" cap="none" spc="0" normalizeH="0" noProof="0" dirty="0">
                <a:ln>
                  <a:noFill/>
                </a:ln>
                <a:solidFill>
                  <a:schemeClr val="bg1">
                    <a:lumMod val="50000"/>
                  </a:schemeClr>
                </a:solidFill>
                <a:effectLst/>
                <a:uLnTx/>
                <a:uFillTx/>
              </a:rPr>
              <a:t> </a:t>
            </a:r>
            <a:r>
              <a:rPr kumimoji="0" lang="en-US" sz="1200" b="1" i="0" u="none" strike="noStrike" kern="0" cap="none" spc="0" normalizeH="0" baseline="0" noProof="0" dirty="0">
                <a:ln>
                  <a:noFill/>
                </a:ln>
                <a:solidFill>
                  <a:schemeClr val="bg1">
                    <a:lumMod val="50000"/>
                  </a:schemeClr>
                </a:solidFill>
                <a:effectLst/>
                <a:uLnTx/>
                <a:uFillTx/>
              </a:rPr>
              <a:t>MS thesis</a:t>
            </a:r>
            <a:endParaRPr kumimoji="0" lang="en-US" sz="1200" b="0" i="0" u="none" strike="noStrike" kern="0" cap="none" spc="0" normalizeH="0" baseline="0" noProof="0" dirty="0">
              <a:ln>
                <a:noFill/>
              </a:ln>
              <a:solidFill>
                <a:schemeClr val="bg1">
                  <a:lumMod val="50000"/>
                </a:schemeClr>
              </a:solidFill>
              <a:effectLst/>
              <a:uLnTx/>
              <a:uFillTx/>
            </a:endParaRPr>
          </a:p>
        </p:txBody>
      </p:sp>
    </p:spTree>
    <p:extLst>
      <p:ext uri="{BB962C8B-B14F-4D97-AF65-F5344CB8AC3E}">
        <p14:creationId xmlns:p14="http://schemas.microsoft.com/office/powerpoint/2010/main" val="573301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4524E-38E1-782F-4964-E54F31A6FA69}"/>
              </a:ext>
            </a:extLst>
          </p:cNvPr>
          <p:cNvSpPr>
            <a:spLocks noGrp="1"/>
          </p:cNvSpPr>
          <p:nvPr>
            <p:ph type="title"/>
          </p:nvPr>
        </p:nvSpPr>
        <p:spPr/>
        <p:txBody>
          <a:bodyPr/>
          <a:lstStyle/>
          <a:p>
            <a:r>
              <a:rPr lang="en-US" dirty="0"/>
              <a:t>How do we account for a biologically active soil? </a:t>
            </a:r>
          </a:p>
        </p:txBody>
      </p:sp>
      <p:pic>
        <p:nvPicPr>
          <p:cNvPr id="4" name="Content Placeholder 3" descr="Typical soil test results report">
            <a:extLst>
              <a:ext uri="{FF2B5EF4-FFF2-40B4-BE49-F238E27FC236}">
                <a16:creationId xmlns:a16="http://schemas.microsoft.com/office/drawing/2014/main" id="{01D96B91-0D2D-E3BA-864D-3A8F9F04B43D}"/>
              </a:ext>
            </a:extLst>
          </p:cNvPr>
          <p:cNvPicPr>
            <a:picLocks noGrp="1" noChangeAspect="1"/>
          </p:cNvPicPr>
          <p:nvPr>
            <p:ph sz="quarter" idx="10"/>
          </p:nvPr>
        </p:nvPicPr>
        <p:blipFill>
          <a:blip r:embed="rId2"/>
          <a:stretch>
            <a:fillRect/>
          </a:stretch>
        </p:blipFill>
        <p:spPr>
          <a:xfrm>
            <a:off x="377825" y="1817758"/>
            <a:ext cx="8537575" cy="4127360"/>
          </a:xfrm>
          <a:prstGeom prst="rect">
            <a:avLst/>
          </a:prstGeom>
        </p:spPr>
      </p:pic>
    </p:spTree>
    <p:extLst>
      <p:ext uri="{BB962C8B-B14F-4D97-AF65-F5344CB8AC3E}">
        <p14:creationId xmlns:p14="http://schemas.microsoft.com/office/powerpoint/2010/main" val="222685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39AC0-B96E-325C-6ABD-A06DD5F36DF8}"/>
              </a:ext>
            </a:extLst>
          </p:cNvPr>
          <p:cNvSpPr>
            <a:spLocks noGrp="1"/>
          </p:cNvSpPr>
          <p:nvPr>
            <p:ph type="title"/>
          </p:nvPr>
        </p:nvSpPr>
        <p:spPr>
          <a:xfrm>
            <a:off x="274701" y="517780"/>
            <a:ext cx="7886700" cy="629051"/>
          </a:xfrm>
        </p:spPr>
        <p:txBody>
          <a:bodyPr/>
          <a:lstStyle/>
          <a:p>
            <a:r>
              <a:rPr lang="en-US" dirty="0"/>
              <a:t>Intensity of yield response to N fertilizer</a:t>
            </a:r>
          </a:p>
        </p:txBody>
      </p:sp>
      <p:graphicFrame>
        <p:nvGraphicFramePr>
          <p:cNvPr id="4" name="Content Placeholder 3" descr="This graph relates Grain Yield Response to Initial Dose of N Fertilizer in comparison to Soil Test Biological Activity">
            <a:extLst>
              <a:ext uri="{FF2B5EF4-FFF2-40B4-BE49-F238E27FC236}">
                <a16:creationId xmlns:a16="http://schemas.microsoft.com/office/drawing/2014/main" id="{D9DC21EC-5560-BA3B-87C5-E05F8776CDF6}"/>
              </a:ext>
            </a:extLst>
          </p:cNvPr>
          <p:cNvGraphicFramePr>
            <a:graphicFrameLocks noGrp="1" noChangeAspect="1"/>
          </p:cNvGraphicFramePr>
          <p:nvPr>
            <p:ph sz="quarter" idx="10"/>
            <p:extLst>
              <p:ext uri="{D42A27DB-BD31-4B8C-83A1-F6EECF244321}">
                <p14:modId xmlns:p14="http://schemas.microsoft.com/office/powerpoint/2010/main" val="1725799461"/>
              </p:ext>
            </p:extLst>
          </p:nvPr>
        </p:nvGraphicFramePr>
        <p:xfrm>
          <a:off x="1765964" y="1274763"/>
          <a:ext cx="6789997" cy="4508500"/>
        </p:xfrm>
        <a:graphic>
          <a:graphicData uri="http://schemas.openxmlformats.org/presentationml/2006/ole">
            <mc:AlternateContent xmlns:mc="http://schemas.openxmlformats.org/markup-compatibility/2006">
              <mc:Choice xmlns:v="urn:schemas-microsoft-com:vml" Requires="v">
                <p:oleObj name="SPW 13.0 Graph" r:id="rId2" imgW="7319010" imgH="4858676" progId="SigmaPlotGraphicObject.12">
                  <p:embed/>
                </p:oleObj>
              </mc:Choice>
              <mc:Fallback>
                <p:oleObj name="SPW 13.0 Graph" r:id="rId2" imgW="7319010" imgH="4858676" progId="SigmaPlotGraphicObject.12">
                  <p:embed/>
                  <p:pic>
                    <p:nvPicPr>
                      <p:cNvPr id="4" name="Content Placeholder 3" descr="This graph relates Grain Yield Response to Initial Dose of N Fertilizer in comparison to Soil Test Biological Activity">
                        <a:extLst>
                          <a:ext uri="{FF2B5EF4-FFF2-40B4-BE49-F238E27FC236}">
                            <a16:creationId xmlns:a16="http://schemas.microsoft.com/office/drawing/2014/main" id="{D9DC21EC-5560-BA3B-87C5-E05F8776CDF6}"/>
                          </a:ext>
                        </a:extLst>
                      </p:cNvPr>
                      <p:cNvPicPr/>
                      <p:nvPr/>
                    </p:nvPicPr>
                    <p:blipFill>
                      <a:blip r:embed="rId3"/>
                      <a:stretch>
                        <a:fillRect/>
                      </a:stretch>
                    </p:blipFill>
                    <p:spPr>
                      <a:xfrm>
                        <a:off x="1765964" y="1274763"/>
                        <a:ext cx="6789997" cy="450850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669F4154-01E1-5C38-BF47-E7D69A4F418A}"/>
              </a:ext>
            </a:extLst>
          </p:cNvPr>
          <p:cNvSpPr txBox="1"/>
          <p:nvPr/>
        </p:nvSpPr>
        <p:spPr>
          <a:xfrm>
            <a:off x="102462" y="5726529"/>
            <a:ext cx="4581524" cy="369332"/>
          </a:xfrm>
          <a:prstGeom prst="rect">
            <a:avLst/>
          </a:prstGeom>
          <a:noFill/>
        </p:spPr>
        <p:txBody>
          <a:bodyPr wrap="square">
            <a:spAutoFit/>
          </a:bodyPr>
          <a:lstStyle/>
          <a:p>
            <a:r>
              <a:rPr lang="en-US" sz="1800" b="1" dirty="0">
                <a:solidFill>
                  <a:schemeClr val="bg1">
                    <a:lumMod val="50000"/>
                  </a:schemeClr>
                </a:solidFill>
              </a:rPr>
              <a:t>Total of 36 fields in NC + VA</a:t>
            </a:r>
          </a:p>
        </p:txBody>
      </p:sp>
      <p:sp>
        <p:nvSpPr>
          <p:cNvPr id="5" name="TextBox 4">
            <a:extLst>
              <a:ext uri="{FF2B5EF4-FFF2-40B4-BE49-F238E27FC236}">
                <a16:creationId xmlns:a16="http://schemas.microsoft.com/office/drawing/2014/main" id="{8FCD6DFD-93D8-A7DA-E0B3-1C8243C27868}"/>
              </a:ext>
            </a:extLst>
          </p:cNvPr>
          <p:cNvSpPr txBox="1"/>
          <p:nvPr/>
        </p:nvSpPr>
        <p:spPr>
          <a:xfrm>
            <a:off x="105456" y="6095861"/>
            <a:ext cx="4578530" cy="276999"/>
          </a:xfrm>
          <a:prstGeom prst="rect">
            <a:avLst/>
          </a:prstGeom>
          <a:noFill/>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lumMod val="50000"/>
                  </a:prstClr>
                </a:solidFill>
                <a:effectLst/>
                <a:uLnTx/>
                <a:uFillTx/>
                <a:latin typeface="Montserrat"/>
                <a:ea typeface="+mn-ea"/>
                <a:cs typeface="+mn-cs"/>
              </a:rPr>
              <a:t>Pershing (2016) NC State University MS thesis</a:t>
            </a:r>
            <a:endParaRPr kumimoji="0" lang="en-US" sz="1200" b="0" i="0" u="none" strike="noStrike" kern="0" cap="none" spc="0" normalizeH="0" baseline="0" noProof="0" dirty="0">
              <a:ln>
                <a:noFill/>
              </a:ln>
              <a:solidFill>
                <a:prstClr val="white">
                  <a:lumMod val="50000"/>
                </a:prstClr>
              </a:solidFill>
              <a:effectLst/>
              <a:uLnTx/>
              <a:uFillTx/>
              <a:latin typeface="Montserrat"/>
              <a:ea typeface="+mn-ea"/>
              <a:cs typeface="+mn-cs"/>
            </a:endParaRPr>
          </a:p>
        </p:txBody>
      </p:sp>
    </p:spTree>
    <p:extLst>
      <p:ext uri="{BB962C8B-B14F-4D97-AF65-F5344CB8AC3E}">
        <p14:creationId xmlns:p14="http://schemas.microsoft.com/office/powerpoint/2010/main" val="3628083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E261-EA0F-120C-0E17-F040EF2A66C1}"/>
              </a:ext>
            </a:extLst>
          </p:cNvPr>
          <p:cNvSpPr>
            <a:spLocks noGrp="1"/>
          </p:cNvSpPr>
          <p:nvPr>
            <p:ph type="title"/>
          </p:nvPr>
        </p:nvSpPr>
        <p:spPr/>
        <p:txBody>
          <a:bodyPr/>
          <a:lstStyle/>
          <a:p>
            <a:r>
              <a:rPr lang="en-US" dirty="0"/>
              <a:t>Adjustment of N per bushel of grain</a:t>
            </a:r>
          </a:p>
        </p:txBody>
      </p:sp>
      <p:pic>
        <p:nvPicPr>
          <p:cNvPr id="4" name="Picture 2" descr="This graph relates Sidedress Nitrogen Required to Achieve Optimum Grain Yield compard to Flush of Carbon Dioxide">
            <a:extLst>
              <a:ext uri="{FF2B5EF4-FFF2-40B4-BE49-F238E27FC236}">
                <a16:creationId xmlns:a16="http://schemas.microsoft.com/office/drawing/2014/main" id="{42ED3C36-D8B4-C42D-E8D9-67DA10DD48A6}"/>
              </a:ext>
            </a:extLst>
          </p:cNvPr>
          <p:cNvPicPr>
            <a:picLocks noGrp="1" noChangeAspect="1" noChangeArrowheads="1"/>
          </p:cNvPicPr>
          <p:nvPr>
            <p:ph sz="quarter" idx="10"/>
          </p:nvPr>
        </p:nvPicPr>
        <p:blipFill>
          <a:blip r:embed="rId2" cstate="email">
            <a:extLst>
              <a:ext uri="{28A0092B-C50C-407E-A947-70E740481C1C}">
                <a14:useLocalDpi xmlns:a14="http://schemas.microsoft.com/office/drawing/2010/main"/>
              </a:ext>
            </a:extLst>
          </a:blip>
          <a:srcRect/>
          <a:stretch>
            <a:fillRect/>
          </a:stretch>
        </p:blipFill>
        <p:spPr bwMode="auto">
          <a:xfrm>
            <a:off x="303212" y="1659273"/>
            <a:ext cx="8537575" cy="4413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25B8A947-BD55-C5E7-4090-6B7B5AE08712}"/>
              </a:ext>
            </a:extLst>
          </p:cNvPr>
          <p:cNvSpPr txBox="1"/>
          <p:nvPr/>
        </p:nvSpPr>
        <p:spPr>
          <a:xfrm>
            <a:off x="150876" y="5549096"/>
            <a:ext cx="4581524" cy="369332"/>
          </a:xfrm>
          <a:prstGeom prst="rect">
            <a:avLst/>
          </a:prstGeom>
          <a:noFill/>
        </p:spPr>
        <p:txBody>
          <a:bodyPr wrap="square">
            <a:spAutoFit/>
          </a:bodyPr>
          <a:lstStyle/>
          <a:p>
            <a:r>
              <a:rPr lang="en-US" sz="1800" b="1" dirty="0">
                <a:solidFill>
                  <a:schemeClr val="bg1">
                    <a:lumMod val="50000"/>
                  </a:schemeClr>
                </a:solidFill>
              </a:rPr>
              <a:t>Total of 36 fields in NC + VA</a:t>
            </a:r>
          </a:p>
        </p:txBody>
      </p:sp>
      <p:sp>
        <p:nvSpPr>
          <p:cNvPr id="5" name="TextBox 4">
            <a:extLst>
              <a:ext uri="{FF2B5EF4-FFF2-40B4-BE49-F238E27FC236}">
                <a16:creationId xmlns:a16="http://schemas.microsoft.com/office/drawing/2014/main" id="{9ED4EDB5-5BC5-CA39-8EB9-82600F80CD95}"/>
              </a:ext>
            </a:extLst>
          </p:cNvPr>
          <p:cNvSpPr txBox="1"/>
          <p:nvPr/>
        </p:nvSpPr>
        <p:spPr>
          <a:xfrm>
            <a:off x="150876" y="5962656"/>
            <a:ext cx="4578530" cy="307777"/>
          </a:xfrm>
          <a:prstGeom prst="rect">
            <a:avLst/>
          </a:prstGeom>
          <a:noFill/>
        </p:spPr>
        <p:txBody>
          <a:bodyPr wrap="square">
            <a:spAutoFit/>
          </a:bodyPr>
          <a:lstStyle/>
          <a:p>
            <a:pPr marL="0" marR="0" lvl="0" indent="0" defTabSz="914400" eaLnBrk="0" fontAlgn="auto" latinLnBrk="0" hangingPunct="0">
              <a:lnSpc>
                <a:spcPct val="100000"/>
              </a:lnSpc>
              <a:spcBef>
                <a:spcPts val="0"/>
              </a:spcBef>
              <a:spcAft>
                <a:spcPts val="0"/>
              </a:spcAft>
              <a:buClrTx/>
              <a:buSzTx/>
              <a:buFontTx/>
              <a:buNone/>
              <a:tabLst/>
              <a:defRPr/>
            </a:pPr>
            <a:r>
              <a:rPr lang="en-US" sz="1400" b="1" kern="0" dirty="0">
                <a:solidFill>
                  <a:schemeClr val="bg1">
                    <a:lumMod val="50000"/>
                  </a:schemeClr>
                </a:solidFill>
              </a:rPr>
              <a:t>Pershing</a:t>
            </a:r>
            <a:r>
              <a:rPr kumimoji="0" lang="en-US" sz="1400" b="1" i="0" u="none" strike="noStrike" kern="0" cap="none" spc="0" normalizeH="0" baseline="0" noProof="0" dirty="0">
                <a:ln>
                  <a:noFill/>
                </a:ln>
                <a:solidFill>
                  <a:schemeClr val="bg1">
                    <a:lumMod val="50000"/>
                  </a:schemeClr>
                </a:solidFill>
                <a:effectLst/>
                <a:uLnTx/>
                <a:uFillTx/>
              </a:rPr>
              <a:t> (2016) NC State University</a:t>
            </a:r>
            <a:r>
              <a:rPr kumimoji="0" lang="en-US" sz="1400" b="1" i="0" u="none" strike="noStrike" kern="0" cap="none" spc="0" normalizeH="0" noProof="0" dirty="0">
                <a:ln>
                  <a:noFill/>
                </a:ln>
                <a:solidFill>
                  <a:schemeClr val="bg1">
                    <a:lumMod val="50000"/>
                  </a:schemeClr>
                </a:solidFill>
                <a:effectLst/>
                <a:uLnTx/>
                <a:uFillTx/>
              </a:rPr>
              <a:t> </a:t>
            </a:r>
            <a:r>
              <a:rPr kumimoji="0" lang="en-US" sz="1400" b="1" i="0" u="none" strike="noStrike" kern="0" cap="none" spc="0" normalizeH="0" baseline="0" noProof="0" dirty="0">
                <a:ln>
                  <a:noFill/>
                </a:ln>
                <a:solidFill>
                  <a:schemeClr val="bg1">
                    <a:lumMod val="50000"/>
                  </a:schemeClr>
                </a:solidFill>
                <a:effectLst/>
                <a:uLnTx/>
                <a:uFillTx/>
              </a:rPr>
              <a:t>MS thesis</a:t>
            </a:r>
            <a:endParaRPr kumimoji="0" lang="en-US" sz="1400" b="0" i="0" u="none" strike="noStrike" kern="0" cap="none" spc="0" normalizeH="0" baseline="0" noProof="0" dirty="0">
              <a:ln>
                <a:noFill/>
              </a:ln>
              <a:solidFill>
                <a:schemeClr val="bg1">
                  <a:lumMod val="50000"/>
                </a:schemeClr>
              </a:solidFill>
              <a:effectLst/>
              <a:uLnTx/>
              <a:uFillTx/>
            </a:endParaRPr>
          </a:p>
        </p:txBody>
      </p:sp>
    </p:spTree>
    <p:extLst>
      <p:ext uri="{BB962C8B-B14F-4D97-AF65-F5344CB8AC3E}">
        <p14:creationId xmlns:p14="http://schemas.microsoft.com/office/powerpoint/2010/main" val="1616323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13249-F0B6-2485-1B09-B7A0C10BE272}"/>
              </a:ext>
            </a:extLst>
          </p:cNvPr>
          <p:cNvSpPr>
            <a:spLocks noGrp="1"/>
          </p:cNvSpPr>
          <p:nvPr>
            <p:ph type="title"/>
          </p:nvPr>
        </p:nvSpPr>
        <p:spPr>
          <a:xfrm>
            <a:off x="628650" y="498730"/>
            <a:ext cx="7886700" cy="629051"/>
          </a:xfrm>
        </p:spPr>
        <p:txBody>
          <a:bodyPr/>
          <a:lstStyle/>
          <a:p>
            <a:r>
              <a:rPr lang="en-US" sz="2800" dirty="0"/>
              <a:t>Cover Crop Considerations for Successful Planning</a:t>
            </a:r>
          </a:p>
        </p:txBody>
      </p:sp>
      <p:sp>
        <p:nvSpPr>
          <p:cNvPr id="3" name="Content Placeholder 2">
            <a:extLst>
              <a:ext uri="{FF2B5EF4-FFF2-40B4-BE49-F238E27FC236}">
                <a16:creationId xmlns:a16="http://schemas.microsoft.com/office/drawing/2014/main" id="{3C84A388-644B-2779-8893-4A73C96D7E1D}"/>
              </a:ext>
            </a:extLst>
          </p:cNvPr>
          <p:cNvSpPr>
            <a:spLocks noGrp="1"/>
          </p:cNvSpPr>
          <p:nvPr>
            <p:ph sz="quarter" idx="10"/>
          </p:nvPr>
        </p:nvSpPr>
        <p:spPr>
          <a:xfrm>
            <a:off x="2762250" y="1627632"/>
            <a:ext cx="6153150" cy="4507992"/>
          </a:xfrm>
        </p:spPr>
        <p:txBody>
          <a:bodyPr/>
          <a:lstStyle/>
          <a:p>
            <a:r>
              <a:rPr lang="en-US" sz="1800" dirty="0"/>
              <a:t>Site preparation</a:t>
            </a:r>
          </a:p>
          <a:p>
            <a:r>
              <a:rPr lang="en-US" sz="1800" dirty="0"/>
              <a:t>Early weed control</a:t>
            </a:r>
          </a:p>
          <a:p>
            <a:r>
              <a:rPr lang="en-US" sz="1800" dirty="0"/>
              <a:t>Timing and species (adequate growing season)</a:t>
            </a:r>
          </a:p>
          <a:p>
            <a:r>
              <a:rPr lang="en-US" sz="1800" dirty="0"/>
              <a:t>Crop rotation/diversity </a:t>
            </a:r>
          </a:p>
          <a:p>
            <a:r>
              <a:rPr lang="en-US" sz="1800" dirty="0"/>
              <a:t>Seed quality    (bin run, PLS, certified)</a:t>
            </a:r>
          </a:p>
          <a:p>
            <a:pPr marL="0" indent="0">
              <a:buNone/>
            </a:pPr>
            <a:endParaRPr lang="en-US" sz="1800" dirty="0"/>
          </a:p>
          <a:p>
            <a:r>
              <a:rPr lang="en-US" sz="1800" dirty="0"/>
              <a:t>Seeding method seed-soil contact (broadcast vs. drilling)</a:t>
            </a:r>
          </a:p>
          <a:p>
            <a:r>
              <a:rPr lang="en-US" sz="1800" dirty="0"/>
              <a:t>Seed size/seeding depth</a:t>
            </a:r>
          </a:p>
          <a:p>
            <a:r>
              <a:rPr lang="en-US" sz="1800" dirty="0"/>
              <a:t>Legume inoculation</a:t>
            </a:r>
          </a:p>
          <a:p>
            <a:r>
              <a:rPr lang="en-US" sz="1800" dirty="0"/>
              <a:t>Moisture management (cover benefits, water use)</a:t>
            </a:r>
          </a:p>
          <a:p>
            <a:r>
              <a:rPr lang="en-US" sz="1800" dirty="0"/>
              <a:t>Producer’s goals</a:t>
            </a:r>
          </a:p>
          <a:p>
            <a:endParaRPr lang="en-US" dirty="0"/>
          </a:p>
        </p:txBody>
      </p:sp>
      <p:pic>
        <p:nvPicPr>
          <p:cNvPr id="4" name="Picture 3">
            <a:extLst>
              <a:ext uri="{FF2B5EF4-FFF2-40B4-BE49-F238E27FC236}">
                <a16:creationId xmlns:a16="http://schemas.microsoft.com/office/drawing/2014/main" id="{BAFFA277-EC13-6907-0E42-B7807003FD8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049" y="1491711"/>
            <a:ext cx="2457450" cy="5071204"/>
          </a:xfrm>
          <a:prstGeom prst="rect">
            <a:avLst/>
          </a:prstGeom>
        </p:spPr>
      </p:pic>
    </p:spTree>
    <p:extLst>
      <p:ext uri="{BB962C8B-B14F-4D97-AF65-F5344CB8AC3E}">
        <p14:creationId xmlns:p14="http://schemas.microsoft.com/office/powerpoint/2010/main" val="9580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B97FC-F9E4-74F3-B14E-58F9D8DC5A81}"/>
              </a:ext>
            </a:extLst>
          </p:cNvPr>
          <p:cNvSpPr>
            <a:spLocks noGrp="1"/>
          </p:cNvSpPr>
          <p:nvPr>
            <p:ph type="title"/>
          </p:nvPr>
        </p:nvSpPr>
        <p:spPr>
          <a:xfrm>
            <a:off x="628650" y="584455"/>
            <a:ext cx="7886700" cy="629051"/>
          </a:xfrm>
        </p:spPr>
        <p:txBody>
          <a:bodyPr/>
          <a:lstStyle/>
          <a:p>
            <a:r>
              <a:rPr lang="en-US" dirty="0"/>
              <a:t>Identify Current Cropping System</a:t>
            </a:r>
          </a:p>
        </p:txBody>
      </p:sp>
      <p:sp>
        <p:nvSpPr>
          <p:cNvPr id="3" name="Content Placeholder 2">
            <a:extLst>
              <a:ext uri="{FF2B5EF4-FFF2-40B4-BE49-F238E27FC236}">
                <a16:creationId xmlns:a16="http://schemas.microsoft.com/office/drawing/2014/main" id="{DB7BF593-A286-6BF6-3D33-C9623CA8C43A}"/>
              </a:ext>
            </a:extLst>
          </p:cNvPr>
          <p:cNvSpPr>
            <a:spLocks noGrp="1"/>
          </p:cNvSpPr>
          <p:nvPr>
            <p:ph sz="quarter" idx="10"/>
          </p:nvPr>
        </p:nvSpPr>
        <p:spPr>
          <a:xfrm>
            <a:off x="2752724" y="1627632"/>
            <a:ext cx="6162675" cy="4507992"/>
          </a:xfrm>
        </p:spPr>
        <p:txBody>
          <a:bodyPr/>
          <a:lstStyle/>
          <a:p>
            <a:r>
              <a:rPr lang="en-US" dirty="0">
                <a:solidFill>
                  <a:srgbClr val="005941"/>
                </a:solidFill>
              </a:rPr>
              <a:t>May be a monoculture crop or series of crops that are part of a rotation. Examples</a:t>
            </a:r>
          </a:p>
          <a:p>
            <a:pPr marL="514350"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5941"/>
                </a:solidFill>
                <a:effectLst/>
                <a:uLnTx/>
                <a:uFillTx/>
                <a:latin typeface="Calibri" panose="020F0502020204030204"/>
                <a:ea typeface="+mn-ea"/>
                <a:cs typeface="+mn-cs"/>
              </a:rPr>
              <a:t>Corn, Soybeans</a:t>
            </a:r>
          </a:p>
          <a:p>
            <a:pPr marL="514350"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5941"/>
                </a:solidFill>
                <a:effectLst/>
                <a:uLnTx/>
                <a:uFillTx/>
                <a:latin typeface="Calibri" panose="020F0502020204030204"/>
                <a:ea typeface="+mn-ea"/>
                <a:cs typeface="+mn-cs"/>
              </a:rPr>
              <a:t>Corn, Wheat, Double Crop Soybeans</a:t>
            </a:r>
            <a:endParaRPr lang="en-US" dirty="0">
              <a:solidFill>
                <a:srgbClr val="005941"/>
              </a:solidFill>
            </a:endParaRPr>
          </a:p>
          <a:p>
            <a:pPr lvl="1"/>
            <a:r>
              <a:rPr lang="en-US" dirty="0">
                <a:solidFill>
                  <a:srgbClr val="005941"/>
                </a:solidFill>
              </a:rPr>
              <a:t>Cotton, Cotton, Peanuts</a:t>
            </a:r>
          </a:p>
          <a:p>
            <a:pPr marL="514350"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5941"/>
                </a:solidFill>
                <a:effectLst/>
                <a:uLnTx/>
                <a:uFillTx/>
                <a:latin typeface="Calibri" panose="020F0502020204030204"/>
                <a:ea typeface="+mn-ea"/>
                <a:cs typeface="+mn-cs"/>
              </a:rPr>
              <a:t>Continuous cotton or corn</a:t>
            </a:r>
          </a:p>
          <a:p>
            <a:pPr marL="514350"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lang="en-US" dirty="0">
                <a:solidFill>
                  <a:srgbClr val="005941"/>
                </a:solidFill>
                <a:latin typeface="Calibri" panose="020F0502020204030204"/>
              </a:rPr>
              <a:t>Vegetables</a:t>
            </a:r>
            <a:endParaRPr lang="en-US" dirty="0">
              <a:solidFill>
                <a:srgbClr val="005941"/>
              </a:solidFill>
            </a:endParaRPr>
          </a:p>
          <a:p>
            <a:r>
              <a:rPr lang="en-US" dirty="0">
                <a:solidFill>
                  <a:srgbClr val="005941"/>
                </a:solidFill>
              </a:rPr>
              <a:t>Identify periods that do not contain cash crops</a:t>
            </a:r>
          </a:p>
          <a:p>
            <a:r>
              <a:rPr lang="en-US" dirty="0">
                <a:solidFill>
                  <a:srgbClr val="005941"/>
                </a:solidFill>
              </a:rPr>
              <a:t>Assess producers' intentions, seeding windows and that growing season is adequate</a:t>
            </a:r>
            <a:endParaRPr lang="en-US" dirty="0"/>
          </a:p>
          <a:p>
            <a:endParaRPr lang="en-US" dirty="0"/>
          </a:p>
        </p:txBody>
      </p:sp>
      <p:pic>
        <p:nvPicPr>
          <p:cNvPr id="5" name="Picture 4">
            <a:extLst>
              <a:ext uri="{FF2B5EF4-FFF2-40B4-BE49-F238E27FC236}">
                <a16:creationId xmlns:a16="http://schemas.microsoft.com/office/drawing/2014/main" id="{FF4108E3-0C6C-9BC6-1461-DE990EE7CA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245082"/>
            <a:ext cx="2381250" cy="5273092"/>
          </a:xfrm>
          <a:prstGeom prst="rect">
            <a:avLst/>
          </a:prstGeom>
        </p:spPr>
      </p:pic>
    </p:spTree>
    <p:extLst>
      <p:ext uri="{BB962C8B-B14F-4D97-AF65-F5344CB8AC3E}">
        <p14:creationId xmlns:p14="http://schemas.microsoft.com/office/powerpoint/2010/main" val="1900729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F2C2C-AB09-FCF7-760E-89DBFB1D7179}"/>
              </a:ext>
            </a:extLst>
          </p:cNvPr>
          <p:cNvSpPr>
            <a:spLocks noGrp="1"/>
          </p:cNvSpPr>
          <p:nvPr>
            <p:ph type="title"/>
          </p:nvPr>
        </p:nvSpPr>
        <p:spPr/>
        <p:txBody>
          <a:bodyPr/>
          <a:lstStyle/>
          <a:p>
            <a:r>
              <a:rPr lang="en-US" dirty="0"/>
              <a:t>Develop Mix to Compliment Next Crop</a:t>
            </a:r>
          </a:p>
        </p:txBody>
      </p:sp>
      <p:sp>
        <p:nvSpPr>
          <p:cNvPr id="3" name="Content Placeholder 2">
            <a:extLst>
              <a:ext uri="{FF2B5EF4-FFF2-40B4-BE49-F238E27FC236}">
                <a16:creationId xmlns:a16="http://schemas.microsoft.com/office/drawing/2014/main" id="{B9509C8B-9025-1692-7894-E1C70CBD1909}"/>
              </a:ext>
            </a:extLst>
          </p:cNvPr>
          <p:cNvSpPr>
            <a:spLocks noGrp="1"/>
          </p:cNvSpPr>
          <p:nvPr>
            <p:ph sz="quarter" idx="10"/>
          </p:nvPr>
        </p:nvSpPr>
        <p:spPr/>
        <p:txBody>
          <a:bodyPr/>
          <a:lstStyle/>
          <a:p>
            <a:pPr marL="0" indent="0">
              <a:buNone/>
            </a:pPr>
            <a:r>
              <a:rPr lang="en-US" sz="2400" dirty="0">
                <a:latin typeface="+mj-lt"/>
              </a:rPr>
              <a:t>Experienced SHMS producers can get very detailed. Producers may select specific species ahead of certain crops</a:t>
            </a:r>
          </a:p>
          <a:p>
            <a:pPr marL="857250" lvl="1" indent="-514350">
              <a:buFont typeface="+mj-lt"/>
              <a:buAutoNum type="arabicPeriod"/>
            </a:pPr>
            <a:r>
              <a:rPr lang="en-US" sz="2400" dirty="0">
                <a:latin typeface="+mj-lt"/>
              </a:rPr>
              <a:t>Example rotation: 2 yr. rotation - Corn, Soybean</a:t>
            </a:r>
            <a:endParaRPr lang="en-US" sz="2400" dirty="0">
              <a:latin typeface="+mj-lt"/>
              <a:ea typeface="Calibri Light"/>
              <a:cs typeface="Calibri Light"/>
            </a:endParaRPr>
          </a:p>
          <a:p>
            <a:pPr lvl="2"/>
            <a:r>
              <a:rPr lang="en-US" sz="2400" dirty="0">
                <a:latin typeface="+mj-lt"/>
              </a:rPr>
              <a:t>Cover crop prior to corn</a:t>
            </a:r>
            <a:endParaRPr lang="en-US" sz="2400" dirty="0">
              <a:latin typeface="+mj-lt"/>
              <a:ea typeface="Calibri Light"/>
              <a:cs typeface="Calibri Light"/>
            </a:endParaRPr>
          </a:p>
          <a:p>
            <a:pPr marL="1028700" lvl="3" indent="0">
              <a:buNone/>
            </a:pPr>
            <a:r>
              <a:rPr lang="en-US" sz="2400" dirty="0">
                <a:latin typeface="+mj-lt"/>
              </a:rPr>
              <a:t>- CS mix that favors legume component</a:t>
            </a:r>
            <a:endParaRPr lang="en-US" sz="2400" dirty="0">
              <a:latin typeface="+mj-lt"/>
              <a:ea typeface="Calibri Light"/>
              <a:cs typeface="Calibri Light"/>
            </a:endParaRPr>
          </a:p>
          <a:p>
            <a:pPr marL="1028700" lvl="3" indent="0">
              <a:buNone/>
            </a:pPr>
            <a:r>
              <a:rPr lang="en-US" sz="2400" dirty="0">
                <a:latin typeface="+mj-lt"/>
              </a:rPr>
              <a:t>- Include grasses and broadleaf plants</a:t>
            </a:r>
            <a:endParaRPr lang="en-US" sz="2400" dirty="0">
              <a:latin typeface="+mj-lt"/>
              <a:ea typeface="Calibri Light"/>
              <a:cs typeface="Calibri Light"/>
            </a:endParaRPr>
          </a:p>
          <a:p>
            <a:pPr lvl="2"/>
            <a:r>
              <a:rPr lang="en-US" sz="2400" dirty="0">
                <a:latin typeface="+mj-lt"/>
              </a:rPr>
              <a:t>Cover crop prior to soybean</a:t>
            </a:r>
            <a:endParaRPr lang="en-US" sz="2400" dirty="0">
              <a:latin typeface="+mj-lt"/>
              <a:ea typeface="Calibri Light"/>
              <a:cs typeface="Calibri Light"/>
            </a:endParaRPr>
          </a:p>
          <a:p>
            <a:pPr marL="1028700" lvl="3" indent="0">
              <a:buNone/>
            </a:pPr>
            <a:r>
              <a:rPr lang="en-US" sz="2400" dirty="0">
                <a:latin typeface="+mj-lt"/>
              </a:rPr>
              <a:t>- CS mix that favors grass component</a:t>
            </a:r>
            <a:endParaRPr lang="en-US" sz="2400" dirty="0">
              <a:latin typeface="+mj-lt"/>
              <a:ea typeface="Calibri Light"/>
              <a:cs typeface="Calibri Light"/>
            </a:endParaRPr>
          </a:p>
          <a:p>
            <a:pPr marL="1028700" lvl="3" indent="0">
              <a:buNone/>
            </a:pPr>
            <a:r>
              <a:rPr lang="en-US" sz="2400" dirty="0">
                <a:latin typeface="+mj-lt"/>
              </a:rPr>
              <a:t>- Include broadleaf plants</a:t>
            </a:r>
            <a:endParaRPr lang="en-US" sz="2400" dirty="0">
              <a:latin typeface="+mj-lt"/>
              <a:ea typeface="Calibri Light"/>
              <a:cs typeface="Calibri Light"/>
            </a:endParaRPr>
          </a:p>
          <a:p>
            <a:endParaRPr lang="en-US" dirty="0"/>
          </a:p>
        </p:txBody>
      </p:sp>
    </p:spTree>
    <p:extLst>
      <p:ext uri="{BB962C8B-B14F-4D97-AF65-F5344CB8AC3E}">
        <p14:creationId xmlns:p14="http://schemas.microsoft.com/office/powerpoint/2010/main" val="1574079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4CCB-F90D-0A7C-BC8E-B244784F4197}"/>
              </a:ext>
            </a:extLst>
          </p:cNvPr>
          <p:cNvSpPr>
            <a:spLocks noGrp="1"/>
          </p:cNvSpPr>
          <p:nvPr>
            <p:ph type="title"/>
          </p:nvPr>
        </p:nvSpPr>
        <p:spPr>
          <a:xfrm>
            <a:off x="150876" y="832105"/>
            <a:ext cx="8688324" cy="629051"/>
          </a:xfrm>
        </p:spPr>
        <p:txBody>
          <a:bodyPr/>
          <a:lstStyle/>
          <a:p>
            <a:r>
              <a:rPr lang="en-US" dirty="0"/>
              <a:t>Develop Mix to Compliment Next Crop (2)</a:t>
            </a:r>
          </a:p>
        </p:txBody>
      </p:sp>
      <p:sp>
        <p:nvSpPr>
          <p:cNvPr id="3" name="Content Placeholder 2">
            <a:extLst>
              <a:ext uri="{FF2B5EF4-FFF2-40B4-BE49-F238E27FC236}">
                <a16:creationId xmlns:a16="http://schemas.microsoft.com/office/drawing/2014/main" id="{EF3C1ED4-ADA7-C496-ACFD-43CE28A8A96E}"/>
              </a:ext>
            </a:extLst>
          </p:cNvPr>
          <p:cNvSpPr>
            <a:spLocks noGrp="1"/>
          </p:cNvSpPr>
          <p:nvPr>
            <p:ph sz="quarter" idx="10"/>
          </p:nvPr>
        </p:nvSpPr>
        <p:spPr/>
        <p:txBody>
          <a:bodyPr/>
          <a:lstStyle/>
          <a:p>
            <a:pPr marL="342900" lvl="1" indent="0">
              <a:buNone/>
            </a:pPr>
            <a:r>
              <a:rPr lang="en-US" sz="2400" dirty="0">
                <a:latin typeface="+mj-lt"/>
              </a:rPr>
              <a:t>2.  Example rotation: 2 yr. rotation - Corn, Wheat, DC Soybean</a:t>
            </a:r>
            <a:endParaRPr lang="en-US" sz="2400" dirty="0">
              <a:latin typeface="+mj-lt"/>
              <a:ea typeface="Calibri Light"/>
              <a:cs typeface="Calibri Light"/>
            </a:endParaRPr>
          </a:p>
          <a:p>
            <a:pPr lvl="2"/>
            <a:r>
              <a:rPr lang="en-US" sz="2400" dirty="0">
                <a:latin typeface="+mj-lt"/>
              </a:rPr>
              <a:t>Cover crop prior to corn</a:t>
            </a:r>
            <a:endParaRPr lang="en-US" sz="2400" dirty="0">
              <a:latin typeface="+mj-lt"/>
              <a:ea typeface="Calibri Light"/>
              <a:cs typeface="Calibri Light"/>
            </a:endParaRPr>
          </a:p>
          <a:p>
            <a:pPr marL="1028700" lvl="3" indent="0">
              <a:buNone/>
            </a:pPr>
            <a:r>
              <a:rPr lang="en-US" sz="2400" dirty="0">
                <a:latin typeface="+mj-lt"/>
              </a:rPr>
              <a:t>- CS Mix that favors legume component</a:t>
            </a:r>
            <a:endParaRPr lang="en-US" sz="2400" dirty="0">
              <a:latin typeface="+mj-lt"/>
              <a:ea typeface="Calibri Light"/>
              <a:cs typeface="Calibri Light"/>
            </a:endParaRPr>
          </a:p>
          <a:p>
            <a:pPr marL="1028700" lvl="3" indent="0">
              <a:buNone/>
            </a:pPr>
            <a:r>
              <a:rPr lang="en-US" sz="2400" dirty="0">
                <a:latin typeface="+mj-lt"/>
              </a:rPr>
              <a:t>- Include grasses and broadleaf plants</a:t>
            </a:r>
            <a:endParaRPr lang="en-US" sz="2400" dirty="0">
              <a:latin typeface="+mj-lt"/>
              <a:ea typeface="Calibri Light"/>
              <a:cs typeface="Calibri Light"/>
            </a:endParaRPr>
          </a:p>
          <a:p>
            <a:pPr lvl="2"/>
            <a:r>
              <a:rPr lang="en-US" sz="2400" dirty="0">
                <a:latin typeface="+mj-lt"/>
              </a:rPr>
              <a:t>Cover crop prior to wheat</a:t>
            </a:r>
            <a:endParaRPr lang="en-US" sz="2400" dirty="0">
              <a:latin typeface="+mj-lt"/>
              <a:ea typeface="Calibri Light"/>
              <a:cs typeface="Calibri Light"/>
            </a:endParaRPr>
          </a:p>
          <a:p>
            <a:pPr marL="1028700" lvl="3" indent="0">
              <a:buNone/>
            </a:pPr>
            <a:r>
              <a:rPr lang="en-US" sz="2400" dirty="0">
                <a:latin typeface="+mj-lt"/>
              </a:rPr>
              <a:t>- WS mix containing equal components</a:t>
            </a:r>
            <a:endParaRPr lang="en-US" sz="2400" dirty="0">
              <a:latin typeface="+mj-lt"/>
              <a:ea typeface="Calibri Light"/>
              <a:cs typeface="Calibri Light"/>
            </a:endParaRPr>
          </a:p>
          <a:p>
            <a:pPr lvl="2"/>
            <a:r>
              <a:rPr lang="en-US" sz="2400" dirty="0">
                <a:latin typeface="+mj-lt"/>
              </a:rPr>
              <a:t>Cover crop prior to soybean</a:t>
            </a:r>
            <a:endParaRPr lang="en-US" sz="2400" dirty="0">
              <a:latin typeface="+mj-lt"/>
              <a:ea typeface="Calibri Light"/>
              <a:cs typeface="Calibri Light"/>
            </a:endParaRPr>
          </a:p>
          <a:p>
            <a:pPr marL="1028700" lvl="3" indent="0">
              <a:buNone/>
            </a:pPr>
            <a:r>
              <a:rPr lang="en-US" sz="2400" dirty="0">
                <a:latin typeface="+mj-lt"/>
              </a:rPr>
              <a:t>- CS mix that favors grass component</a:t>
            </a:r>
            <a:endParaRPr lang="en-US" sz="2400" dirty="0">
              <a:latin typeface="+mj-lt"/>
              <a:ea typeface="Calibri Light"/>
              <a:cs typeface="Calibri Light"/>
            </a:endParaRPr>
          </a:p>
          <a:p>
            <a:pPr marL="1028700" lvl="3" indent="0">
              <a:buNone/>
            </a:pPr>
            <a:r>
              <a:rPr lang="en-US" sz="2400" dirty="0">
                <a:latin typeface="+mj-lt"/>
              </a:rPr>
              <a:t>- Include broadleaf plants</a:t>
            </a:r>
            <a:endParaRPr lang="en-US" sz="2400" dirty="0">
              <a:latin typeface="+mj-lt"/>
              <a:ea typeface="Calibri Light"/>
              <a:cs typeface="Calibri Light"/>
            </a:endParaRPr>
          </a:p>
          <a:p>
            <a:endParaRPr lang="en-US" dirty="0"/>
          </a:p>
        </p:txBody>
      </p:sp>
    </p:spTree>
    <p:extLst>
      <p:ext uri="{BB962C8B-B14F-4D97-AF65-F5344CB8AC3E}">
        <p14:creationId xmlns:p14="http://schemas.microsoft.com/office/powerpoint/2010/main" val="1813442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C1213-CE00-CCAB-0EB8-A8686FCF53B8}"/>
              </a:ext>
            </a:extLst>
          </p:cNvPr>
          <p:cNvSpPr>
            <a:spLocks noGrp="1"/>
          </p:cNvSpPr>
          <p:nvPr>
            <p:ph type="title"/>
          </p:nvPr>
        </p:nvSpPr>
        <p:spPr>
          <a:xfrm>
            <a:off x="150876" y="832105"/>
            <a:ext cx="8764524" cy="629051"/>
          </a:xfrm>
        </p:spPr>
        <p:txBody>
          <a:bodyPr/>
          <a:lstStyle/>
          <a:p>
            <a:r>
              <a:rPr lang="en-US" dirty="0"/>
              <a:t>Develop Mix to Compliment Next Crop (3)</a:t>
            </a:r>
          </a:p>
        </p:txBody>
      </p:sp>
      <p:sp>
        <p:nvSpPr>
          <p:cNvPr id="3" name="Content Placeholder 2">
            <a:extLst>
              <a:ext uri="{FF2B5EF4-FFF2-40B4-BE49-F238E27FC236}">
                <a16:creationId xmlns:a16="http://schemas.microsoft.com/office/drawing/2014/main" id="{57A1A1FE-B733-B918-D911-1BBB8C606293}"/>
              </a:ext>
            </a:extLst>
          </p:cNvPr>
          <p:cNvSpPr>
            <a:spLocks noGrp="1"/>
          </p:cNvSpPr>
          <p:nvPr>
            <p:ph sz="quarter" idx="10"/>
          </p:nvPr>
        </p:nvSpPr>
        <p:spPr/>
        <p:txBody>
          <a:bodyPr/>
          <a:lstStyle/>
          <a:p>
            <a:pPr marL="0" indent="0">
              <a:buNone/>
            </a:pPr>
            <a:r>
              <a:rPr lang="en-US" sz="2400" dirty="0">
                <a:latin typeface="+mj-lt"/>
              </a:rPr>
              <a:t>Select specific species ahead of certain crops</a:t>
            </a:r>
          </a:p>
          <a:p>
            <a:pPr marL="342900" lvl="1" indent="0">
              <a:buNone/>
            </a:pPr>
            <a:r>
              <a:rPr lang="en-US" sz="2400" dirty="0">
                <a:latin typeface="+mj-lt"/>
              </a:rPr>
              <a:t>3.  Example rotation: 3 yr. rotation - Cotton, Cotton, Peanut</a:t>
            </a:r>
            <a:endParaRPr lang="en-US" sz="2400" dirty="0">
              <a:latin typeface="+mj-lt"/>
              <a:ea typeface="Calibri Light"/>
              <a:cs typeface="Calibri Light"/>
            </a:endParaRPr>
          </a:p>
          <a:p>
            <a:pPr lvl="2"/>
            <a:r>
              <a:rPr lang="en-US" sz="2400" dirty="0">
                <a:latin typeface="+mj-lt"/>
              </a:rPr>
              <a:t>Cover crop prior to cotton</a:t>
            </a:r>
            <a:endParaRPr lang="en-US" sz="2400" dirty="0">
              <a:latin typeface="+mj-lt"/>
              <a:ea typeface="Calibri Light"/>
              <a:cs typeface="Calibri Light"/>
            </a:endParaRPr>
          </a:p>
          <a:p>
            <a:pPr marL="1028700" lvl="3" indent="0">
              <a:buNone/>
            </a:pPr>
            <a:r>
              <a:rPr lang="en-US" sz="2400" dirty="0">
                <a:latin typeface="+mj-lt"/>
              </a:rPr>
              <a:t>- CS mix containing equal components</a:t>
            </a:r>
            <a:endParaRPr lang="en-US" sz="2400" dirty="0">
              <a:latin typeface="+mj-lt"/>
              <a:ea typeface="Calibri Light"/>
              <a:cs typeface="Calibri Light"/>
            </a:endParaRPr>
          </a:p>
          <a:p>
            <a:pPr lvl="2"/>
            <a:r>
              <a:rPr lang="en-US" sz="2400" dirty="0">
                <a:latin typeface="+mj-lt"/>
              </a:rPr>
              <a:t>Cover crop prior to cotton</a:t>
            </a:r>
            <a:endParaRPr lang="en-US" sz="2400" dirty="0">
              <a:latin typeface="+mj-lt"/>
              <a:ea typeface="Calibri Light"/>
              <a:cs typeface="Calibri Light"/>
            </a:endParaRPr>
          </a:p>
          <a:p>
            <a:pPr marL="1028700" lvl="3" indent="0">
              <a:buNone/>
            </a:pPr>
            <a:r>
              <a:rPr lang="en-US" sz="2400" dirty="0">
                <a:latin typeface="+mj-lt"/>
              </a:rPr>
              <a:t>- CS mix containing equal components</a:t>
            </a:r>
            <a:endParaRPr lang="en-US" sz="2400" dirty="0">
              <a:latin typeface="+mj-lt"/>
              <a:ea typeface="Calibri Light"/>
              <a:cs typeface="Calibri Light"/>
            </a:endParaRPr>
          </a:p>
          <a:p>
            <a:pPr lvl="2"/>
            <a:r>
              <a:rPr lang="en-US" sz="2400" dirty="0">
                <a:latin typeface="+mj-lt"/>
              </a:rPr>
              <a:t>Cover crop prior to peanuts</a:t>
            </a:r>
            <a:endParaRPr lang="en-US" sz="2400" dirty="0">
              <a:latin typeface="+mj-lt"/>
              <a:ea typeface="Calibri Light"/>
              <a:cs typeface="Calibri Light"/>
            </a:endParaRPr>
          </a:p>
          <a:p>
            <a:pPr marL="1028700" lvl="3" indent="0">
              <a:buNone/>
            </a:pPr>
            <a:r>
              <a:rPr lang="en-US" sz="2400" dirty="0">
                <a:latin typeface="+mj-lt"/>
              </a:rPr>
              <a:t>- CS mix that favors grass component</a:t>
            </a:r>
            <a:endParaRPr lang="en-US" sz="2400" dirty="0">
              <a:latin typeface="+mj-lt"/>
              <a:ea typeface="Calibri Light"/>
              <a:cs typeface="Calibri Light"/>
            </a:endParaRPr>
          </a:p>
          <a:p>
            <a:pPr marL="1028700" lvl="3" indent="0">
              <a:buNone/>
            </a:pPr>
            <a:r>
              <a:rPr lang="en-US" sz="2400" dirty="0">
                <a:latin typeface="+mj-lt"/>
              </a:rPr>
              <a:t> -Include broadleaf plants</a:t>
            </a:r>
            <a:endParaRPr lang="en-US" sz="2400" dirty="0">
              <a:latin typeface="+mj-lt"/>
              <a:ea typeface="Calibri Light"/>
              <a:cs typeface="Calibri Light"/>
            </a:endParaRPr>
          </a:p>
          <a:p>
            <a:endParaRPr lang="en-US" dirty="0"/>
          </a:p>
        </p:txBody>
      </p:sp>
    </p:spTree>
    <p:extLst>
      <p:ext uri="{BB962C8B-B14F-4D97-AF65-F5344CB8AC3E}">
        <p14:creationId xmlns:p14="http://schemas.microsoft.com/office/powerpoint/2010/main" val="3585145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377190" y="722376"/>
            <a:ext cx="7886700" cy="397764"/>
          </a:xfrm>
        </p:spPr>
        <p:txBody>
          <a:bodyPr/>
          <a:lstStyle/>
          <a:p>
            <a:r>
              <a:rPr lang="en-US" dirty="0"/>
              <a:t>Objectives</a:t>
            </a:r>
          </a:p>
        </p:txBody>
      </p:sp>
      <p:sp>
        <p:nvSpPr>
          <p:cNvPr id="3" name="Content Placeholder 2">
            <a:extLst>
              <a:ext uri="{FF2B5EF4-FFF2-40B4-BE49-F238E27FC236}">
                <a16:creationId xmlns:a16="http://schemas.microsoft.com/office/drawing/2014/main" id="{F472CA95-C57D-1CA9-CCB6-A08EF5727DDF}"/>
              </a:ext>
            </a:extLst>
          </p:cNvPr>
          <p:cNvSpPr>
            <a:spLocks noGrp="1"/>
          </p:cNvSpPr>
          <p:nvPr>
            <p:ph sz="quarter" idx="10"/>
          </p:nvPr>
        </p:nvSpPr>
        <p:spPr>
          <a:xfrm>
            <a:off x="377190" y="1627632"/>
            <a:ext cx="3947160" cy="4507992"/>
          </a:xfrm>
        </p:spPr>
        <p:txBody>
          <a:bodyPr/>
          <a:lstStyle/>
          <a:p>
            <a:pPr marL="285750" indent="0">
              <a:buFont typeface="Arial" panose="020B0604020202020204" pitchFamily="34" charset="0"/>
              <a:buNone/>
            </a:pPr>
            <a:r>
              <a:rPr lang="en-US" dirty="0">
                <a:solidFill>
                  <a:schemeClr val="tx1"/>
                </a:solidFill>
                <a:latin typeface="+mj-lt"/>
                <a:cs typeface="+mn-cs"/>
              </a:rPr>
              <a:t>1. Identify priority producer objective(s) and resource     concern(s)</a:t>
            </a:r>
          </a:p>
          <a:p>
            <a:pPr marL="285750" indent="0">
              <a:buNone/>
            </a:pPr>
            <a:r>
              <a:rPr lang="en-US" dirty="0">
                <a:solidFill>
                  <a:schemeClr val="tx1"/>
                </a:solidFill>
                <a:latin typeface="+mj-lt"/>
                <a:cs typeface="+mn-cs"/>
              </a:rPr>
              <a:t>2. Identify and select cover crop species to address.</a:t>
            </a:r>
          </a:p>
          <a:p>
            <a:pPr marL="285750" indent="0">
              <a:buNone/>
            </a:pPr>
            <a:r>
              <a:rPr lang="en-US" dirty="0">
                <a:solidFill>
                  <a:schemeClr val="tx1"/>
                </a:solidFill>
                <a:latin typeface="+mj-lt"/>
                <a:cs typeface="+mn-cs"/>
              </a:rPr>
              <a:t>3. Integrating cover crop to compliment current cropping system	</a:t>
            </a:r>
            <a:endParaRPr lang="en-US" dirty="0">
              <a:solidFill>
                <a:schemeClr val="tx1"/>
              </a:solidFill>
              <a:latin typeface="+mj-lt"/>
              <a:cs typeface="Calibri Light"/>
            </a:endParaRPr>
          </a:p>
          <a:p>
            <a:pPr marL="285750" indent="0">
              <a:buFont typeface="Arial" panose="020B0604020202020204" pitchFamily="34" charset="0"/>
              <a:buNone/>
            </a:pPr>
            <a:r>
              <a:rPr lang="en-US" dirty="0">
                <a:solidFill>
                  <a:schemeClr val="tx1"/>
                </a:solidFill>
                <a:latin typeface="+mj-lt"/>
                <a:cs typeface="+mn-cs"/>
              </a:rPr>
              <a:t>4. Cover crop planting logistics</a:t>
            </a:r>
            <a:endParaRPr lang="en-US" dirty="0">
              <a:solidFill>
                <a:schemeClr val="tx1"/>
              </a:solidFill>
              <a:latin typeface="+mj-lt"/>
              <a:cs typeface="Calibri Light"/>
            </a:endParaRPr>
          </a:p>
          <a:p>
            <a:pPr marL="514350"/>
            <a:endParaRPr lang="en-US" sz="2400" b="1" dirty="0">
              <a:solidFill>
                <a:schemeClr val="tx1"/>
              </a:solidFill>
              <a:latin typeface="+mn-lt"/>
              <a:cs typeface="+mn-cs"/>
            </a:endParaRPr>
          </a:p>
          <a:p>
            <a:endParaRPr lang="en-US" dirty="0"/>
          </a:p>
        </p:txBody>
      </p:sp>
      <p:pic>
        <p:nvPicPr>
          <p:cNvPr id="4" name="Picture 3" descr="sunflowers">
            <a:extLst>
              <a:ext uri="{FF2B5EF4-FFF2-40B4-BE49-F238E27FC236}">
                <a16:creationId xmlns:a16="http://schemas.microsoft.com/office/drawing/2014/main" id="{C8FD1F5A-7F53-ABE7-EB2D-DF9E48283290}"/>
              </a:ext>
            </a:extLst>
          </p:cNvPr>
          <p:cNvPicPr>
            <a:picLocks noChangeAspect="1"/>
          </p:cNvPicPr>
          <p:nvPr/>
        </p:nvPicPr>
        <p:blipFill>
          <a:blip r:embed="rId3"/>
          <a:stretch>
            <a:fillRect/>
          </a:stretch>
        </p:blipFill>
        <p:spPr>
          <a:xfrm>
            <a:off x="6048755" y="440280"/>
            <a:ext cx="3028569" cy="5977439"/>
          </a:xfrm>
          <a:prstGeom prst="rect">
            <a:avLst/>
          </a:prstGeom>
        </p:spPr>
      </p:pic>
    </p:spTree>
    <p:extLst>
      <p:ext uri="{BB962C8B-B14F-4D97-AF65-F5344CB8AC3E}">
        <p14:creationId xmlns:p14="http://schemas.microsoft.com/office/powerpoint/2010/main" val="3104962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D5600-AA06-EBC5-33B5-744B867A12C2}"/>
              </a:ext>
            </a:extLst>
          </p:cNvPr>
          <p:cNvSpPr>
            <a:spLocks noGrp="1"/>
          </p:cNvSpPr>
          <p:nvPr>
            <p:ph type="title"/>
          </p:nvPr>
        </p:nvSpPr>
        <p:spPr>
          <a:xfrm>
            <a:off x="150876" y="832105"/>
            <a:ext cx="8878824" cy="629051"/>
          </a:xfrm>
        </p:spPr>
        <p:txBody>
          <a:bodyPr/>
          <a:lstStyle/>
          <a:p>
            <a:r>
              <a:rPr lang="en-US" dirty="0"/>
              <a:t>Develop Mix to Compliment Next Crop (4)</a:t>
            </a:r>
          </a:p>
        </p:txBody>
      </p:sp>
      <p:sp>
        <p:nvSpPr>
          <p:cNvPr id="3" name="Content Placeholder 2">
            <a:extLst>
              <a:ext uri="{FF2B5EF4-FFF2-40B4-BE49-F238E27FC236}">
                <a16:creationId xmlns:a16="http://schemas.microsoft.com/office/drawing/2014/main" id="{E17565C9-2EFD-2804-D15C-7243A304A195}"/>
              </a:ext>
            </a:extLst>
          </p:cNvPr>
          <p:cNvSpPr>
            <a:spLocks noGrp="1"/>
          </p:cNvSpPr>
          <p:nvPr>
            <p:ph sz="quarter" idx="10"/>
          </p:nvPr>
        </p:nvSpPr>
        <p:spPr/>
        <p:txBody>
          <a:bodyPr/>
          <a:lstStyle/>
          <a:p>
            <a:r>
              <a:rPr lang="en-US" dirty="0"/>
              <a:t>Select specific species ahead of certain crops</a:t>
            </a:r>
          </a:p>
          <a:p>
            <a:pPr marL="0" indent="0">
              <a:buNone/>
            </a:pPr>
            <a:r>
              <a:rPr lang="en-US" sz="2400" dirty="0">
                <a:latin typeface="+mj-lt"/>
              </a:rPr>
              <a:t>4.  Example crop: monoculture cash crops – Continuous Cotton or Corn</a:t>
            </a:r>
            <a:endParaRPr lang="en-US" sz="2400" dirty="0">
              <a:latin typeface="+mj-lt"/>
              <a:ea typeface="Calibri Light"/>
              <a:cs typeface="Calibri Light"/>
            </a:endParaRPr>
          </a:p>
          <a:p>
            <a:pPr lvl="2"/>
            <a:r>
              <a:rPr lang="en-US" sz="2400" dirty="0">
                <a:latin typeface="+mj-lt"/>
              </a:rPr>
              <a:t>Cover crop prior to cotton each year</a:t>
            </a:r>
            <a:endParaRPr lang="en-US" sz="2400" dirty="0">
              <a:latin typeface="+mj-lt"/>
              <a:ea typeface="Calibri Light"/>
              <a:cs typeface="Calibri Light"/>
            </a:endParaRPr>
          </a:p>
          <a:p>
            <a:pPr marL="1028700" lvl="3" indent="0">
              <a:buNone/>
            </a:pPr>
            <a:r>
              <a:rPr lang="en-US" sz="2400" dirty="0">
                <a:latin typeface="+mj-lt"/>
              </a:rPr>
              <a:t>- CS mix containing equal components</a:t>
            </a:r>
            <a:endParaRPr lang="en-US" sz="2400" dirty="0">
              <a:latin typeface="+mj-lt"/>
              <a:ea typeface="Calibri Light"/>
              <a:cs typeface="Calibri Light"/>
            </a:endParaRPr>
          </a:p>
          <a:p>
            <a:pPr lvl="2"/>
            <a:r>
              <a:rPr lang="en-US" sz="2400" dirty="0">
                <a:latin typeface="+mj-lt"/>
              </a:rPr>
              <a:t>Cover crop prior to corn each year</a:t>
            </a:r>
            <a:endParaRPr lang="en-US" sz="2400" dirty="0">
              <a:latin typeface="+mj-lt"/>
              <a:ea typeface="Calibri Light"/>
              <a:cs typeface="Calibri Light"/>
            </a:endParaRPr>
          </a:p>
          <a:p>
            <a:pPr marL="1028700" lvl="3" indent="0">
              <a:buNone/>
            </a:pPr>
            <a:r>
              <a:rPr lang="en-US" sz="2400" dirty="0">
                <a:latin typeface="+mj-lt"/>
              </a:rPr>
              <a:t>- CS mix favoring legume component</a:t>
            </a:r>
            <a:endParaRPr lang="en-US" sz="2400" dirty="0">
              <a:latin typeface="+mj-lt"/>
              <a:ea typeface="Calibri Light"/>
              <a:cs typeface="Calibri Light"/>
            </a:endParaRPr>
          </a:p>
          <a:p>
            <a:pPr marL="1028700" lvl="3" indent="0">
              <a:buNone/>
            </a:pPr>
            <a:r>
              <a:rPr lang="en-US" sz="2400" dirty="0">
                <a:latin typeface="+mj-lt"/>
              </a:rPr>
              <a:t>- Include broadleaf plants</a:t>
            </a:r>
            <a:endParaRPr lang="en-US" sz="2400" dirty="0">
              <a:latin typeface="+mj-lt"/>
              <a:ea typeface="Calibri Light"/>
              <a:cs typeface="Calibri Light"/>
            </a:endParaRPr>
          </a:p>
          <a:p>
            <a:endParaRPr lang="en-US" dirty="0"/>
          </a:p>
        </p:txBody>
      </p:sp>
    </p:spTree>
    <p:extLst>
      <p:ext uri="{BB962C8B-B14F-4D97-AF65-F5344CB8AC3E}">
        <p14:creationId xmlns:p14="http://schemas.microsoft.com/office/powerpoint/2010/main" val="2081115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53A98-18CA-7220-26A2-A1F21ACEBD20}"/>
              </a:ext>
            </a:extLst>
          </p:cNvPr>
          <p:cNvSpPr>
            <a:spLocks noGrp="1"/>
          </p:cNvSpPr>
          <p:nvPr>
            <p:ph type="title"/>
          </p:nvPr>
        </p:nvSpPr>
        <p:spPr>
          <a:xfrm>
            <a:off x="150875" y="536830"/>
            <a:ext cx="8538209" cy="629051"/>
          </a:xfrm>
        </p:spPr>
        <p:txBody>
          <a:bodyPr/>
          <a:lstStyle/>
          <a:p>
            <a:r>
              <a:rPr lang="en-US" dirty="0"/>
              <a:t>Develop Mix to Compliment Next Crop (5)</a:t>
            </a:r>
          </a:p>
        </p:txBody>
      </p:sp>
      <p:sp>
        <p:nvSpPr>
          <p:cNvPr id="3" name="Content Placeholder 2">
            <a:extLst>
              <a:ext uri="{FF2B5EF4-FFF2-40B4-BE49-F238E27FC236}">
                <a16:creationId xmlns:a16="http://schemas.microsoft.com/office/drawing/2014/main" id="{B931F8CA-AA6A-882C-6E97-57786698F25D}"/>
              </a:ext>
            </a:extLst>
          </p:cNvPr>
          <p:cNvSpPr>
            <a:spLocks noGrp="1"/>
          </p:cNvSpPr>
          <p:nvPr>
            <p:ph sz="quarter" idx="10"/>
          </p:nvPr>
        </p:nvSpPr>
        <p:spPr>
          <a:xfrm>
            <a:off x="302895" y="1175004"/>
            <a:ext cx="8538210" cy="4507992"/>
          </a:xfrm>
        </p:spPr>
        <p:txBody>
          <a:bodyPr/>
          <a:lstStyle/>
          <a:p>
            <a:pPr marL="0" indent="0">
              <a:buNone/>
            </a:pPr>
            <a:r>
              <a:rPr lang="en-US" sz="2400" dirty="0">
                <a:latin typeface="+mj-lt"/>
              </a:rPr>
              <a:t>Select specific species ahead of certain crops</a:t>
            </a:r>
          </a:p>
          <a:p>
            <a:pPr marL="342900" lvl="1" indent="0">
              <a:buNone/>
            </a:pPr>
            <a:r>
              <a:rPr lang="en-US" sz="2400" dirty="0">
                <a:latin typeface="+mj-lt"/>
              </a:rPr>
              <a:t>5.  Example rotation: 4 yr. rotation – Vegetable (tomato, pumpkin, green bean, onion, </a:t>
            </a:r>
            <a:r>
              <a:rPr lang="en-US" sz="2400" dirty="0" err="1">
                <a:latin typeface="+mj-lt"/>
              </a:rPr>
              <a:t>ect</a:t>
            </a:r>
            <a:r>
              <a:rPr lang="en-US" sz="2400" dirty="0">
                <a:latin typeface="+mj-lt"/>
              </a:rPr>
              <a:t>.)</a:t>
            </a:r>
            <a:endParaRPr lang="en-US" sz="2400" dirty="0">
              <a:latin typeface="+mj-lt"/>
              <a:ea typeface="Calibri Light"/>
              <a:cs typeface="Calibri Light"/>
            </a:endParaRPr>
          </a:p>
          <a:p>
            <a:pPr lvl="2"/>
            <a:r>
              <a:rPr lang="en-US" sz="2400" dirty="0">
                <a:latin typeface="+mj-lt"/>
              </a:rPr>
              <a:t>Cover crop prior to legumes</a:t>
            </a:r>
            <a:endParaRPr lang="en-US" sz="2400" dirty="0">
              <a:latin typeface="+mj-lt"/>
              <a:ea typeface="Calibri Light"/>
              <a:cs typeface="Calibri Light"/>
            </a:endParaRPr>
          </a:p>
          <a:p>
            <a:pPr lvl="3">
              <a:buFontTx/>
              <a:buChar char="-"/>
            </a:pPr>
            <a:r>
              <a:rPr lang="en-US" sz="2400" dirty="0">
                <a:latin typeface="+mj-lt"/>
              </a:rPr>
              <a:t>CS mix favoring grasses </a:t>
            </a:r>
            <a:endParaRPr lang="en-US" sz="2400" dirty="0">
              <a:latin typeface="+mj-lt"/>
              <a:ea typeface="Calibri Light"/>
              <a:cs typeface="Calibri Light"/>
            </a:endParaRPr>
          </a:p>
          <a:p>
            <a:pPr lvl="2"/>
            <a:r>
              <a:rPr lang="en-US" sz="2400" dirty="0">
                <a:latin typeface="+mj-lt"/>
              </a:rPr>
              <a:t>Cover crop prior to root crop</a:t>
            </a:r>
            <a:endParaRPr lang="en-US" sz="2400" dirty="0">
              <a:latin typeface="+mj-lt"/>
              <a:ea typeface="Calibri Light"/>
              <a:cs typeface="Calibri Light"/>
            </a:endParaRPr>
          </a:p>
          <a:p>
            <a:pPr marL="1028700" lvl="3" indent="0">
              <a:buNone/>
            </a:pPr>
            <a:r>
              <a:rPr lang="en-US" sz="2400" dirty="0">
                <a:latin typeface="+mj-lt"/>
              </a:rPr>
              <a:t>- CS mix containing equal components</a:t>
            </a:r>
            <a:endParaRPr lang="en-US" sz="2400" dirty="0">
              <a:latin typeface="+mj-lt"/>
              <a:ea typeface="Calibri Light"/>
              <a:cs typeface="Calibri Light"/>
            </a:endParaRPr>
          </a:p>
          <a:p>
            <a:pPr lvl="2"/>
            <a:r>
              <a:rPr lang="en-US" sz="2400" dirty="0">
                <a:latin typeface="+mj-lt"/>
              </a:rPr>
              <a:t>Cover crop prior to fruit</a:t>
            </a:r>
            <a:endParaRPr lang="en-US" sz="2400" dirty="0">
              <a:latin typeface="+mj-lt"/>
              <a:ea typeface="Calibri Light"/>
              <a:cs typeface="Calibri Light"/>
            </a:endParaRPr>
          </a:p>
          <a:p>
            <a:pPr marL="1028700" lvl="3" indent="0">
              <a:buNone/>
            </a:pPr>
            <a:r>
              <a:rPr lang="en-US" sz="2400" dirty="0">
                <a:latin typeface="+mj-lt"/>
              </a:rPr>
              <a:t>- CS mix containing equal components</a:t>
            </a:r>
            <a:endParaRPr lang="en-US" sz="2400" dirty="0">
              <a:latin typeface="+mj-lt"/>
              <a:ea typeface="Calibri Light"/>
              <a:cs typeface="Calibri Light"/>
            </a:endParaRPr>
          </a:p>
          <a:p>
            <a:pPr lvl="2"/>
            <a:r>
              <a:rPr lang="en-US" sz="2400" dirty="0">
                <a:latin typeface="+mj-lt"/>
              </a:rPr>
              <a:t>Cover crop prior to leaf crop</a:t>
            </a:r>
            <a:endParaRPr lang="en-US" sz="2400" dirty="0">
              <a:latin typeface="+mj-lt"/>
              <a:ea typeface="Calibri Light"/>
              <a:cs typeface="Calibri Light"/>
            </a:endParaRPr>
          </a:p>
          <a:p>
            <a:pPr marL="1028700" lvl="3" indent="0">
              <a:buNone/>
            </a:pPr>
            <a:r>
              <a:rPr lang="en-US" sz="2400" dirty="0">
                <a:latin typeface="+mj-lt"/>
              </a:rPr>
              <a:t>- CS mix containing equal components</a:t>
            </a:r>
            <a:endParaRPr lang="en-US" sz="2400" dirty="0">
              <a:latin typeface="+mj-lt"/>
              <a:ea typeface="Calibri Light"/>
              <a:cs typeface="Calibri Light"/>
            </a:endParaRPr>
          </a:p>
          <a:p>
            <a:endParaRPr lang="en-US" dirty="0"/>
          </a:p>
        </p:txBody>
      </p:sp>
    </p:spTree>
    <p:extLst>
      <p:ext uri="{BB962C8B-B14F-4D97-AF65-F5344CB8AC3E}">
        <p14:creationId xmlns:p14="http://schemas.microsoft.com/office/powerpoint/2010/main" val="2176786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39AB8-EFD7-C19A-76A6-8C721BB2834D}"/>
              </a:ext>
            </a:extLst>
          </p:cNvPr>
          <p:cNvSpPr>
            <a:spLocks noGrp="1"/>
          </p:cNvSpPr>
          <p:nvPr>
            <p:ph type="title"/>
          </p:nvPr>
        </p:nvSpPr>
        <p:spPr>
          <a:xfrm>
            <a:off x="150875" y="832105"/>
            <a:ext cx="8538209" cy="629051"/>
          </a:xfrm>
        </p:spPr>
        <p:txBody>
          <a:bodyPr/>
          <a:lstStyle/>
          <a:p>
            <a:r>
              <a:rPr lang="en-US" dirty="0"/>
              <a:t>Develop Mix to Compliment Next Crop (6)</a:t>
            </a:r>
          </a:p>
        </p:txBody>
      </p:sp>
      <p:sp>
        <p:nvSpPr>
          <p:cNvPr id="3" name="Content Placeholder 2">
            <a:extLst>
              <a:ext uri="{FF2B5EF4-FFF2-40B4-BE49-F238E27FC236}">
                <a16:creationId xmlns:a16="http://schemas.microsoft.com/office/drawing/2014/main" id="{773FC0C5-FF8D-B22A-5F8A-95EDA0D61BEC}"/>
              </a:ext>
            </a:extLst>
          </p:cNvPr>
          <p:cNvSpPr>
            <a:spLocks noGrp="1"/>
          </p:cNvSpPr>
          <p:nvPr>
            <p:ph sz="quarter" idx="10"/>
          </p:nvPr>
        </p:nvSpPr>
        <p:spPr/>
        <p:txBody>
          <a:bodyPr/>
          <a:lstStyle/>
          <a:p>
            <a:pPr marL="342900" lvl="1" indent="0">
              <a:buNone/>
            </a:pPr>
            <a:r>
              <a:rPr lang="en-US" sz="2400" b="1" dirty="0">
                <a:latin typeface="+mj-lt"/>
              </a:rPr>
              <a:t>6.  Are there other options???????</a:t>
            </a:r>
            <a:endParaRPr lang="en-US" sz="2400" b="1" dirty="0">
              <a:latin typeface="+mj-lt"/>
              <a:ea typeface="Calibri Light"/>
              <a:cs typeface="Calibri Light"/>
            </a:endParaRPr>
          </a:p>
          <a:p>
            <a:pPr lvl="2"/>
            <a:r>
              <a:rPr lang="en-US" sz="2400" dirty="0">
                <a:latin typeface="+mj-lt"/>
              </a:rPr>
              <a:t>Regional variations may allow for </a:t>
            </a:r>
            <a:endParaRPr lang="en-US" sz="2400" dirty="0">
              <a:latin typeface="+mj-lt"/>
              <a:ea typeface="Calibri Light"/>
              <a:cs typeface="Calibri Light"/>
            </a:endParaRPr>
          </a:p>
          <a:p>
            <a:pPr lvl="3">
              <a:buFontTx/>
              <a:buChar char="-"/>
            </a:pPr>
            <a:r>
              <a:rPr lang="en-US" sz="2400" dirty="0">
                <a:latin typeface="+mj-lt"/>
              </a:rPr>
              <a:t>Short season covers </a:t>
            </a:r>
            <a:endParaRPr lang="en-US" sz="2400" dirty="0">
              <a:latin typeface="+mj-lt"/>
              <a:ea typeface="Calibri Light"/>
              <a:cs typeface="Calibri Light"/>
            </a:endParaRPr>
          </a:p>
          <a:p>
            <a:pPr lvl="3">
              <a:buFontTx/>
              <a:buChar char="-"/>
            </a:pPr>
            <a:r>
              <a:rPr lang="en-US" sz="2400" dirty="0">
                <a:latin typeface="+mj-lt"/>
              </a:rPr>
              <a:t>Inter, companion, relay cropping options</a:t>
            </a:r>
            <a:endParaRPr lang="en-US" sz="2400" dirty="0">
              <a:latin typeface="+mj-lt"/>
              <a:ea typeface="Calibri Light"/>
              <a:cs typeface="Calibri Light"/>
            </a:endParaRPr>
          </a:p>
          <a:p>
            <a:endParaRPr lang="en-US" dirty="0"/>
          </a:p>
        </p:txBody>
      </p:sp>
    </p:spTree>
    <p:extLst>
      <p:ext uri="{BB962C8B-B14F-4D97-AF65-F5344CB8AC3E}">
        <p14:creationId xmlns:p14="http://schemas.microsoft.com/office/powerpoint/2010/main" val="2692112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4D857-5BFA-7814-54D5-3481AFD6ED0E}"/>
              </a:ext>
            </a:extLst>
          </p:cNvPr>
          <p:cNvSpPr>
            <a:spLocks noGrp="1"/>
          </p:cNvSpPr>
          <p:nvPr>
            <p:ph type="title"/>
          </p:nvPr>
        </p:nvSpPr>
        <p:spPr/>
        <p:txBody>
          <a:bodyPr/>
          <a:lstStyle/>
          <a:p>
            <a:r>
              <a:rPr lang="en-US" dirty="0"/>
              <a:t>Find the Right Variety</a:t>
            </a:r>
          </a:p>
        </p:txBody>
      </p:sp>
      <p:sp>
        <p:nvSpPr>
          <p:cNvPr id="3" name="Content Placeholder 2">
            <a:extLst>
              <a:ext uri="{FF2B5EF4-FFF2-40B4-BE49-F238E27FC236}">
                <a16:creationId xmlns:a16="http://schemas.microsoft.com/office/drawing/2014/main" id="{E30E5FD9-0E86-9215-AC45-8E5A3CDFC7AF}"/>
              </a:ext>
            </a:extLst>
          </p:cNvPr>
          <p:cNvSpPr>
            <a:spLocks noGrp="1"/>
          </p:cNvSpPr>
          <p:nvPr>
            <p:ph sz="quarter" idx="10"/>
          </p:nvPr>
        </p:nvSpPr>
        <p:spPr/>
        <p:txBody>
          <a:bodyPr/>
          <a:lstStyle/>
          <a:p>
            <a:pPr marL="0" indent="0">
              <a:buNone/>
            </a:pPr>
            <a:r>
              <a:rPr lang="en-US" sz="2000" dirty="0">
                <a:latin typeface="+mj-lt"/>
              </a:rPr>
              <a:t>Specific priorities and resource concerns may require specific varieties</a:t>
            </a:r>
          </a:p>
          <a:p>
            <a:pPr marL="0" indent="0">
              <a:buNone/>
            </a:pPr>
            <a:r>
              <a:rPr lang="en-US" sz="2000" dirty="0">
                <a:latin typeface="+mj-lt"/>
              </a:rPr>
              <a:t>Cropping systems may only provide small windows</a:t>
            </a:r>
          </a:p>
          <a:p>
            <a:pPr lvl="1"/>
            <a:r>
              <a:rPr lang="en-US" sz="2000" dirty="0">
                <a:latin typeface="+mj-lt"/>
              </a:rPr>
              <a:t>Corn – usually planted early</a:t>
            </a:r>
          </a:p>
          <a:p>
            <a:pPr marL="685800" lvl="2" indent="0">
              <a:buNone/>
            </a:pPr>
            <a:r>
              <a:rPr lang="en-US" sz="2000" dirty="0">
                <a:latin typeface="+mj-lt"/>
              </a:rPr>
              <a:t>- Early maturing legumes needed to justify expense</a:t>
            </a:r>
          </a:p>
          <a:p>
            <a:pPr marL="685800" lvl="2" indent="0">
              <a:buNone/>
            </a:pPr>
            <a:r>
              <a:rPr lang="en-US" sz="2000" dirty="0">
                <a:latin typeface="+mj-lt"/>
              </a:rPr>
              <a:t>- Source AU and other early maturing varieties</a:t>
            </a:r>
          </a:p>
          <a:p>
            <a:pPr lvl="1"/>
            <a:r>
              <a:rPr lang="en-US" sz="2000" dirty="0">
                <a:latin typeface="+mj-lt"/>
              </a:rPr>
              <a:t>Soybean – earlier planting dates increasing</a:t>
            </a:r>
          </a:p>
          <a:p>
            <a:pPr marL="685800" lvl="2" indent="0">
              <a:buNone/>
            </a:pPr>
            <a:r>
              <a:rPr lang="en-US" sz="2000" dirty="0">
                <a:latin typeface="+mj-lt"/>
              </a:rPr>
              <a:t>- Source early maturing grasses and broadleaf plants</a:t>
            </a:r>
          </a:p>
          <a:p>
            <a:pPr marL="685800" lvl="2" indent="0">
              <a:buNone/>
            </a:pPr>
            <a:r>
              <a:rPr lang="en-US" sz="2000" dirty="0">
                <a:latin typeface="+mj-lt"/>
              </a:rPr>
              <a:t>- Cover Crop Councils and PMC’s collaborated to conduct         small grain variety trials</a:t>
            </a:r>
          </a:p>
          <a:p>
            <a:pPr lvl="3"/>
            <a:r>
              <a:rPr lang="en-US" sz="2000" dirty="0">
                <a:latin typeface="+mj-lt"/>
              </a:rPr>
              <a:t>Useful info for variety selections</a:t>
            </a:r>
          </a:p>
          <a:p>
            <a:endParaRPr lang="en-US" dirty="0"/>
          </a:p>
        </p:txBody>
      </p:sp>
    </p:spTree>
    <p:extLst>
      <p:ext uri="{BB962C8B-B14F-4D97-AF65-F5344CB8AC3E}">
        <p14:creationId xmlns:p14="http://schemas.microsoft.com/office/powerpoint/2010/main" val="4226811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24686-380E-067D-BF95-67729915C2C0}"/>
              </a:ext>
            </a:extLst>
          </p:cNvPr>
          <p:cNvSpPr>
            <a:spLocks noGrp="1"/>
          </p:cNvSpPr>
          <p:nvPr>
            <p:ph type="title"/>
          </p:nvPr>
        </p:nvSpPr>
        <p:spPr>
          <a:xfrm>
            <a:off x="227076" y="508255"/>
            <a:ext cx="7886700" cy="629051"/>
          </a:xfrm>
        </p:spPr>
        <p:txBody>
          <a:bodyPr/>
          <a:lstStyle/>
          <a:p>
            <a:r>
              <a:rPr lang="en-US" dirty="0"/>
              <a:t>The Time to Plan is Now!!!!</a:t>
            </a:r>
          </a:p>
        </p:txBody>
      </p:sp>
      <p:sp>
        <p:nvSpPr>
          <p:cNvPr id="3" name="Content Placeholder 2">
            <a:extLst>
              <a:ext uri="{FF2B5EF4-FFF2-40B4-BE49-F238E27FC236}">
                <a16:creationId xmlns:a16="http://schemas.microsoft.com/office/drawing/2014/main" id="{6D196B59-E1F7-5E32-DDD2-B577FA59DBC7}"/>
              </a:ext>
            </a:extLst>
          </p:cNvPr>
          <p:cNvSpPr>
            <a:spLocks noGrp="1"/>
          </p:cNvSpPr>
          <p:nvPr>
            <p:ph sz="quarter" idx="10"/>
          </p:nvPr>
        </p:nvSpPr>
        <p:spPr>
          <a:xfrm>
            <a:off x="302895" y="1256157"/>
            <a:ext cx="8538210" cy="4507992"/>
          </a:xfrm>
        </p:spPr>
        <p:txBody>
          <a:bodyPr/>
          <a:lstStyle/>
          <a:p>
            <a:pPr marL="342900" lvl="1" indent="0">
              <a:buNone/>
            </a:pPr>
            <a:r>
              <a:rPr lang="en-US" sz="2000" dirty="0">
                <a:latin typeface="+mj-lt"/>
              </a:rPr>
              <a:t>If planting early</a:t>
            </a:r>
          </a:p>
          <a:p>
            <a:pPr lvl="2"/>
            <a:r>
              <a:rPr lang="en-US" sz="2000" dirty="0">
                <a:latin typeface="+mj-lt"/>
              </a:rPr>
              <a:t>Understand expected residue accumulations and lasting cover</a:t>
            </a:r>
          </a:p>
          <a:p>
            <a:pPr lvl="2"/>
            <a:r>
              <a:rPr lang="en-US" sz="2000" dirty="0">
                <a:latin typeface="+mj-lt"/>
              </a:rPr>
              <a:t>Assess cash crop planting date to fulfilling the desired objective </a:t>
            </a:r>
          </a:p>
          <a:p>
            <a:pPr marL="342900" lvl="1" indent="0">
              <a:buNone/>
            </a:pPr>
            <a:r>
              <a:rPr lang="en-US" sz="2000" dirty="0">
                <a:latin typeface="+mj-lt"/>
              </a:rPr>
              <a:t>Early varieties can be hard to source</a:t>
            </a:r>
          </a:p>
          <a:p>
            <a:pPr lvl="2"/>
            <a:r>
              <a:rPr lang="en-US" sz="2000" dirty="0">
                <a:latin typeface="+mj-lt"/>
              </a:rPr>
              <a:t>Just because the variety has been released doesn’t mean it is in full production</a:t>
            </a:r>
          </a:p>
          <a:p>
            <a:pPr lvl="2"/>
            <a:r>
              <a:rPr lang="en-US" sz="2000" dirty="0">
                <a:latin typeface="+mj-lt"/>
              </a:rPr>
              <a:t>Much of the cover crop seed is grown and sourced from the Northwest US and imported in.</a:t>
            </a:r>
          </a:p>
          <a:p>
            <a:pPr lvl="2"/>
            <a:r>
              <a:rPr lang="en-US" sz="2000" dirty="0">
                <a:latin typeface="+mj-lt"/>
              </a:rPr>
              <a:t>As cover crop interest increases, producers may be able to capitalize on adding additional cash crops that will be used as cover crops</a:t>
            </a:r>
          </a:p>
          <a:p>
            <a:endParaRPr lang="en-US" dirty="0"/>
          </a:p>
        </p:txBody>
      </p:sp>
    </p:spTree>
    <p:extLst>
      <p:ext uri="{BB962C8B-B14F-4D97-AF65-F5344CB8AC3E}">
        <p14:creationId xmlns:p14="http://schemas.microsoft.com/office/powerpoint/2010/main" val="3846109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E1512-893F-AF98-C684-0F55C16A0B6A}"/>
              </a:ext>
            </a:extLst>
          </p:cNvPr>
          <p:cNvSpPr>
            <a:spLocks noGrp="1"/>
          </p:cNvSpPr>
          <p:nvPr>
            <p:ph type="title"/>
          </p:nvPr>
        </p:nvSpPr>
        <p:spPr/>
        <p:txBody>
          <a:bodyPr/>
          <a:lstStyle/>
          <a:p>
            <a:r>
              <a:rPr lang="en-US" dirty="0"/>
              <a:t>Cultivar Variations</a:t>
            </a:r>
          </a:p>
        </p:txBody>
      </p:sp>
      <p:pic>
        <p:nvPicPr>
          <p:cNvPr id="4" name="Content Placeholder 3" descr="This picture contains different cover crop species and a number of different varieities that are offered ">
            <a:extLst>
              <a:ext uri="{FF2B5EF4-FFF2-40B4-BE49-F238E27FC236}">
                <a16:creationId xmlns:a16="http://schemas.microsoft.com/office/drawing/2014/main" id="{962D9D97-942A-0476-5E63-B29BC876CAEA}"/>
              </a:ext>
            </a:extLst>
          </p:cNvPr>
          <p:cNvPicPr>
            <a:picLocks noGrp="1" noChangeAspect="1"/>
          </p:cNvPicPr>
          <p:nvPr>
            <p:ph sz="quarter" idx="10"/>
          </p:nvPr>
        </p:nvPicPr>
        <p:blipFill>
          <a:blip r:embed="rId3"/>
          <a:stretch>
            <a:fillRect/>
          </a:stretch>
        </p:blipFill>
        <p:spPr>
          <a:xfrm>
            <a:off x="1635501" y="1627188"/>
            <a:ext cx="6022222" cy="4508500"/>
          </a:xfrm>
          <a:prstGeom prst="rect">
            <a:avLst/>
          </a:prstGeom>
        </p:spPr>
      </p:pic>
    </p:spTree>
    <p:extLst>
      <p:ext uri="{BB962C8B-B14F-4D97-AF65-F5344CB8AC3E}">
        <p14:creationId xmlns:p14="http://schemas.microsoft.com/office/powerpoint/2010/main" val="1332797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D34F6-8AAC-E6A8-132E-12CB50C01991}"/>
              </a:ext>
            </a:extLst>
          </p:cNvPr>
          <p:cNvSpPr>
            <a:spLocks noGrp="1"/>
          </p:cNvSpPr>
          <p:nvPr>
            <p:ph type="title"/>
          </p:nvPr>
        </p:nvSpPr>
        <p:spPr/>
        <p:txBody>
          <a:bodyPr/>
          <a:lstStyle/>
          <a:p>
            <a:r>
              <a:rPr lang="en-US" dirty="0"/>
              <a:t>Selecting the Right Seeding Mix</a:t>
            </a:r>
          </a:p>
        </p:txBody>
      </p:sp>
      <p:sp>
        <p:nvSpPr>
          <p:cNvPr id="3" name="Content Placeholder 2">
            <a:extLst>
              <a:ext uri="{FF2B5EF4-FFF2-40B4-BE49-F238E27FC236}">
                <a16:creationId xmlns:a16="http://schemas.microsoft.com/office/drawing/2014/main" id="{63DF258D-B49A-BE02-4002-A3BA536D1C13}"/>
              </a:ext>
            </a:extLst>
          </p:cNvPr>
          <p:cNvSpPr>
            <a:spLocks noGrp="1"/>
          </p:cNvSpPr>
          <p:nvPr>
            <p:ph sz="quarter" idx="10"/>
          </p:nvPr>
        </p:nvSpPr>
        <p:spPr/>
        <p:txBody>
          <a:bodyPr/>
          <a:lstStyle/>
          <a:p>
            <a:pPr marL="0" indent="0">
              <a:buNone/>
            </a:pPr>
            <a:r>
              <a:rPr kumimoji="0" lang="en-US" sz="2000" b="0" i="0" u="none" strike="noStrike" kern="1200" cap="none" spc="0" normalizeH="0" baseline="0" noProof="0" dirty="0">
                <a:ln>
                  <a:noFill/>
                </a:ln>
                <a:solidFill>
                  <a:prstClr val="black"/>
                </a:solidFill>
                <a:effectLst/>
                <a:uLnTx/>
                <a:uFillTx/>
                <a:ea typeface="+mj-ea"/>
                <a:cs typeface="+mj-cs"/>
              </a:rPr>
              <a:t>Utilize available planning tools </a:t>
            </a:r>
            <a:endParaRPr lang="en-US" sz="2000" dirty="0"/>
          </a:p>
          <a:p>
            <a:r>
              <a:rPr lang="en-US" sz="2000" dirty="0"/>
              <a:t>Start with state specific resources</a:t>
            </a:r>
          </a:p>
          <a:p>
            <a:r>
              <a:rPr lang="en-US" sz="2000" dirty="0"/>
              <a:t>Plant Materials Centers </a:t>
            </a:r>
          </a:p>
          <a:p>
            <a:r>
              <a:rPr lang="en-US" sz="2000" dirty="0"/>
              <a:t>Cover Crop Council Tools</a:t>
            </a:r>
          </a:p>
          <a:p>
            <a:pPr lvl="1"/>
            <a:r>
              <a:rPr lang="en-US" sz="2000" dirty="0"/>
              <a:t>Cover Crops Decision Tool (MCCC)</a:t>
            </a:r>
          </a:p>
          <a:p>
            <a:pPr lvl="1"/>
            <a:r>
              <a:rPr lang="en-US" sz="2000" dirty="0"/>
              <a:t>Species Selector Tool</a:t>
            </a:r>
          </a:p>
          <a:p>
            <a:pPr lvl="1"/>
            <a:r>
              <a:rPr lang="en-US" sz="2000" dirty="0"/>
              <a:t>Cover Crop Explorer</a:t>
            </a:r>
          </a:p>
          <a:p>
            <a:pPr lvl="1"/>
            <a:r>
              <a:rPr lang="en-US" sz="2000" dirty="0"/>
              <a:t>Cover Crop Nitrogen Calculator</a:t>
            </a:r>
          </a:p>
          <a:p>
            <a:r>
              <a:rPr lang="en-US" sz="2000" dirty="0"/>
              <a:t>Industry resources</a:t>
            </a:r>
          </a:p>
          <a:p>
            <a:r>
              <a:rPr lang="en-US" sz="2000" dirty="0"/>
              <a:t>Others</a:t>
            </a:r>
          </a:p>
          <a:p>
            <a:endParaRPr lang="en-US" dirty="0"/>
          </a:p>
        </p:txBody>
      </p:sp>
      <p:pic>
        <p:nvPicPr>
          <p:cNvPr id="4" name="Picture 3">
            <a:extLst>
              <a:ext uri="{FF2B5EF4-FFF2-40B4-BE49-F238E27FC236}">
                <a16:creationId xmlns:a16="http://schemas.microsoft.com/office/drawing/2014/main" id="{3E7C3F55-5303-061E-BC5A-F376BA92AB7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55112" y="1461156"/>
            <a:ext cx="4060288" cy="676715"/>
          </a:xfrm>
          <a:prstGeom prst="rect">
            <a:avLst/>
          </a:prstGeom>
        </p:spPr>
      </p:pic>
      <p:pic>
        <p:nvPicPr>
          <p:cNvPr id="5" name="Picture 4">
            <a:extLst>
              <a:ext uri="{FF2B5EF4-FFF2-40B4-BE49-F238E27FC236}">
                <a16:creationId xmlns:a16="http://schemas.microsoft.com/office/drawing/2014/main" id="{8AE3E4B0-C4A0-4DD0-3EC6-42B1C439901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71651" y="3289237"/>
            <a:ext cx="1896020" cy="1072989"/>
          </a:xfrm>
          <a:prstGeom prst="rect">
            <a:avLst/>
          </a:prstGeom>
        </p:spPr>
      </p:pic>
      <p:pic>
        <p:nvPicPr>
          <p:cNvPr id="6" name="Picture 5">
            <a:extLst>
              <a:ext uri="{FF2B5EF4-FFF2-40B4-BE49-F238E27FC236}">
                <a16:creationId xmlns:a16="http://schemas.microsoft.com/office/drawing/2014/main" id="{E3D3E284-8C19-9E17-D87F-F56C8D11FCC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86780" y="4768096"/>
            <a:ext cx="3828620" cy="1341236"/>
          </a:xfrm>
          <a:prstGeom prst="rect">
            <a:avLst/>
          </a:prstGeom>
        </p:spPr>
      </p:pic>
      <p:pic>
        <p:nvPicPr>
          <p:cNvPr id="8" name="Picture 7">
            <a:extLst>
              <a:ext uri="{FF2B5EF4-FFF2-40B4-BE49-F238E27FC236}">
                <a16:creationId xmlns:a16="http://schemas.microsoft.com/office/drawing/2014/main" id="{311AA7D5-52B3-1930-EC40-2649E9AC87F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394385" y="2434818"/>
            <a:ext cx="2981741" cy="504895"/>
          </a:xfrm>
          <a:prstGeom prst="rect">
            <a:avLst/>
          </a:prstGeom>
        </p:spPr>
      </p:pic>
      <p:pic>
        <p:nvPicPr>
          <p:cNvPr id="10" name="Picture 9">
            <a:extLst>
              <a:ext uri="{FF2B5EF4-FFF2-40B4-BE49-F238E27FC236}">
                <a16:creationId xmlns:a16="http://schemas.microsoft.com/office/drawing/2014/main" id="{281773D5-D92D-3AD6-B4C9-E8759CB4DE2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724609" y="3386522"/>
            <a:ext cx="1190791" cy="838317"/>
          </a:xfrm>
          <a:prstGeom prst="rect">
            <a:avLst/>
          </a:prstGeom>
        </p:spPr>
      </p:pic>
    </p:spTree>
    <p:extLst>
      <p:ext uri="{BB962C8B-B14F-4D97-AF65-F5344CB8AC3E}">
        <p14:creationId xmlns:p14="http://schemas.microsoft.com/office/powerpoint/2010/main" val="1681437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E4870-DB4D-9895-5CB4-ADCE12CAB660}"/>
              </a:ext>
            </a:extLst>
          </p:cNvPr>
          <p:cNvSpPr>
            <a:spLocks noGrp="1"/>
          </p:cNvSpPr>
          <p:nvPr>
            <p:ph type="title"/>
          </p:nvPr>
        </p:nvSpPr>
        <p:spPr>
          <a:xfrm>
            <a:off x="179451" y="407850"/>
            <a:ext cx="7886700" cy="629051"/>
          </a:xfrm>
        </p:spPr>
        <p:txBody>
          <a:bodyPr/>
          <a:lstStyle/>
          <a:p>
            <a:r>
              <a:rPr lang="en-US" dirty="0"/>
              <a:t>Seed Mix Calculators</a:t>
            </a:r>
            <a:br>
              <a:rPr lang="en-US" dirty="0"/>
            </a:br>
            <a:r>
              <a:rPr lang="en-US" dirty="0"/>
              <a:t>https://efotg.sc.egov.usda.gov/api/CPSFile/30421/</a:t>
            </a:r>
          </a:p>
        </p:txBody>
      </p:sp>
      <p:pic>
        <p:nvPicPr>
          <p:cNvPr id="4" name="Content Placeholder 3" descr="This is a picture of a cover crop planning resource available on the eFOTG">
            <a:extLst>
              <a:ext uri="{FF2B5EF4-FFF2-40B4-BE49-F238E27FC236}">
                <a16:creationId xmlns:a16="http://schemas.microsoft.com/office/drawing/2014/main" id="{1DC988CB-6BA5-677A-3F43-D67DD147CF46}"/>
              </a:ext>
            </a:extLst>
          </p:cNvPr>
          <p:cNvPicPr>
            <a:picLocks noGrp="1" noChangeAspect="1"/>
          </p:cNvPicPr>
          <p:nvPr>
            <p:ph sz="quarter" idx="10"/>
          </p:nvPr>
        </p:nvPicPr>
        <p:blipFill>
          <a:blip r:embed="rId3"/>
          <a:stretch>
            <a:fillRect/>
          </a:stretch>
        </p:blipFill>
        <p:spPr>
          <a:xfrm>
            <a:off x="545033" y="2055998"/>
            <a:ext cx="8053933" cy="4289239"/>
          </a:xfrm>
          <a:prstGeom prst="rect">
            <a:avLst/>
          </a:prstGeom>
        </p:spPr>
      </p:pic>
    </p:spTree>
    <p:extLst>
      <p:ext uri="{BB962C8B-B14F-4D97-AF65-F5344CB8AC3E}">
        <p14:creationId xmlns:p14="http://schemas.microsoft.com/office/powerpoint/2010/main" val="85877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C7952D8-6E99-E144-9C95-BD3D76AE0B4C}"/>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702158" y="1973224"/>
            <a:ext cx="7888908" cy="3816427"/>
          </a:xfrm>
          <a:prstGeom prst="rect">
            <a:avLst/>
          </a:prstGeom>
        </p:spPr>
      </p:pic>
      <p:sp>
        <p:nvSpPr>
          <p:cNvPr id="2" name="Title 1">
            <a:extLst>
              <a:ext uri="{FF2B5EF4-FFF2-40B4-BE49-F238E27FC236}">
                <a16:creationId xmlns:a16="http://schemas.microsoft.com/office/drawing/2014/main" id="{9FE8083C-F928-7D5D-708E-43667A0683AD}"/>
              </a:ext>
              <a:ext uri="{C183D7F6-B498-43B3-948B-1728B52AA6E4}">
                <adec:decorative xmlns:adec="http://schemas.microsoft.com/office/drawing/2017/decorative" val="1"/>
              </a:ext>
            </a:extLst>
          </p:cNvPr>
          <p:cNvSpPr>
            <a:spLocks noGrp="1"/>
          </p:cNvSpPr>
          <p:nvPr>
            <p:ph type="title"/>
          </p:nvPr>
        </p:nvSpPr>
        <p:spPr>
          <a:xfrm>
            <a:off x="-1730175" y="361842"/>
            <a:ext cx="1730175" cy="629051"/>
          </a:xfrm>
        </p:spPr>
        <p:txBody>
          <a:bodyPr/>
          <a:lstStyle/>
          <a:p>
            <a:r>
              <a:rPr lang="en-US" dirty="0"/>
              <a:t>1</a:t>
            </a:r>
          </a:p>
        </p:txBody>
      </p:sp>
    </p:spTree>
    <p:extLst>
      <p:ext uri="{BB962C8B-B14F-4D97-AF65-F5344CB8AC3E}">
        <p14:creationId xmlns:p14="http://schemas.microsoft.com/office/powerpoint/2010/main" val="1511982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6EAE304-75A0-A928-43BC-9BBAF8601CD2}"/>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702158" y="1967128"/>
            <a:ext cx="7888908" cy="3828620"/>
          </a:xfrm>
          <a:prstGeom prst="rect">
            <a:avLst/>
          </a:prstGeom>
        </p:spPr>
      </p:pic>
      <p:sp>
        <p:nvSpPr>
          <p:cNvPr id="2" name="Title 1">
            <a:extLst>
              <a:ext uri="{FF2B5EF4-FFF2-40B4-BE49-F238E27FC236}">
                <a16:creationId xmlns:a16="http://schemas.microsoft.com/office/drawing/2014/main" id="{3AAC0BC0-1D92-76DA-0DA3-74502ABC499F}"/>
              </a:ext>
              <a:ext uri="{C183D7F6-B498-43B3-948B-1728B52AA6E4}">
                <adec:decorative xmlns:adec="http://schemas.microsoft.com/office/drawing/2017/decorative" val="1"/>
              </a:ext>
            </a:extLst>
          </p:cNvPr>
          <p:cNvSpPr>
            <a:spLocks noGrp="1"/>
          </p:cNvSpPr>
          <p:nvPr>
            <p:ph type="title"/>
          </p:nvPr>
        </p:nvSpPr>
        <p:spPr>
          <a:xfrm>
            <a:off x="-854964" y="636162"/>
            <a:ext cx="698210" cy="629051"/>
          </a:xfrm>
        </p:spPr>
        <p:txBody>
          <a:bodyPr/>
          <a:lstStyle/>
          <a:p>
            <a:r>
              <a:rPr lang="en-US" dirty="0"/>
              <a:t>2</a:t>
            </a:r>
          </a:p>
        </p:txBody>
      </p:sp>
    </p:spTree>
    <p:extLst>
      <p:ext uri="{BB962C8B-B14F-4D97-AF65-F5344CB8AC3E}">
        <p14:creationId xmlns:p14="http://schemas.microsoft.com/office/powerpoint/2010/main" val="2462850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60ADC-35A9-79BF-488E-1B169396F5B8}"/>
              </a:ext>
            </a:extLst>
          </p:cNvPr>
          <p:cNvSpPr>
            <a:spLocks noGrp="1"/>
          </p:cNvSpPr>
          <p:nvPr>
            <p:ph type="title"/>
          </p:nvPr>
        </p:nvSpPr>
        <p:spPr>
          <a:xfrm>
            <a:off x="2512695" y="492251"/>
            <a:ext cx="4118610" cy="629051"/>
          </a:xfrm>
        </p:spPr>
        <p:txBody>
          <a:bodyPr/>
          <a:lstStyle/>
          <a:p>
            <a:pPr algn="ctr"/>
            <a:r>
              <a:rPr lang="en-US" sz="2800" b="0" dirty="0"/>
              <a:t>Cover Crop Intentions</a:t>
            </a:r>
            <a:br>
              <a:rPr lang="en-US" sz="2800" b="0" dirty="0"/>
            </a:br>
            <a:r>
              <a:rPr lang="en-US" sz="1600" b="0" dirty="0"/>
              <a:t>Identify Priority Resource Concerns &amp; Producers Objectives</a:t>
            </a:r>
          </a:p>
        </p:txBody>
      </p:sp>
      <p:sp>
        <p:nvSpPr>
          <p:cNvPr id="3" name="Content Placeholder 2">
            <a:extLst>
              <a:ext uri="{FF2B5EF4-FFF2-40B4-BE49-F238E27FC236}">
                <a16:creationId xmlns:a16="http://schemas.microsoft.com/office/drawing/2014/main" id="{EF0C7870-7EC2-C0C4-129C-F2E19A1D35AC}"/>
              </a:ext>
            </a:extLst>
          </p:cNvPr>
          <p:cNvSpPr>
            <a:spLocks noGrp="1"/>
          </p:cNvSpPr>
          <p:nvPr>
            <p:ph sz="quarter" idx="10"/>
          </p:nvPr>
        </p:nvSpPr>
        <p:spPr>
          <a:xfrm>
            <a:off x="377190" y="1627632"/>
            <a:ext cx="4194810" cy="4507992"/>
          </a:xfrm>
        </p:spPr>
        <p:txBody>
          <a:bodyPr/>
          <a:lstStyle/>
          <a:p>
            <a:r>
              <a:rPr lang="en-US" sz="2400" b="1" dirty="0">
                <a:latin typeface="+mj-lt"/>
              </a:rPr>
              <a:t>Crop diversity (habitat)</a:t>
            </a:r>
          </a:p>
          <a:p>
            <a:pPr lvl="1"/>
            <a:r>
              <a:rPr lang="en-US" sz="2400" dirty="0">
                <a:latin typeface="+mj-lt"/>
              </a:rPr>
              <a:t>To support additional biology</a:t>
            </a:r>
          </a:p>
          <a:p>
            <a:pPr lvl="1"/>
            <a:r>
              <a:rPr lang="en-US" sz="2400" dirty="0">
                <a:latin typeface="+mj-lt"/>
              </a:rPr>
              <a:t>Build or improve soil organic matter</a:t>
            </a:r>
          </a:p>
          <a:p>
            <a:pPr lvl="1"/>
            <a:r>
              <a:rPr lang="en-US" sz="2400" dirty="0">
                <a:latin typeface="+mj-lt"/>
              </a:rPr>
              <a:t>IPM/beneficial insects</a:t>
            </a:r>
          </a:p>
          <a:p>
            <a:pPr lvl="1"/>
            <a:r>
              <a:rPr lang="en-US" sz="2400" dirty="0">
                <a:latin typeface="+mj-lt"/>
              </a:rPr>
              <a:t>Livestock integration</a:t>
            </a:r>
          </a:p>
          <a:p>
            <a:pPr lvl="1"/>
            <a:r>
              <a:rPr lang="en-US" sz="2400" dirty="0">
                <a:latin typeface="+mj-lt"/>
              </a:rPr>
              <a:t>Wildlife winter food &amp; shelter</a:t>
            </a:r>
          </a:p>
          <a:p>
            <a:endParaRPr lang="en-US" dirty="0"/>
          </a:p>
        </p:txBody>
      </p:sp>
      <p:pic>
        <p:nvPicPr>
          <p:cNvPr id="4" name="Picture 3" descr="Warm season cover crop grown for grazing">
            <a:extLst>
              <a:ext uri="{FF2B5EF4-FFF2-40B4-BE49-F238E27FC236}">
                <a16:creationId xmlns:a16="http://schemas.microsoft.com/office/drawing/2014/main" id="{2BAA18E3-DF09-4F05-5895-E534B4AF4D7C}"/>
              </a:ext>
            </a:extLst>
          </p:cNvPr>
          <p:cNvPicPr>
            <a:picLocks noChangeAspect="1"/>
          </p:cNvPicPr>
          <p:nvPr/>
        </p:nvPicPr>
        <p:blipFill>
          <a:blip r:embed="rId3"/>
          <a:stretch>
            <a:fillRect/>
          </a:stretch>
        </p:blipFill>
        <p:spPr>
          <a:xfrm>
            <a:off x="6691125" y="1222244"/>
            <a:ext cx="2277348" cy="5227906"/>
          </a:xfrm>
          <a:prstGeom prst="rect">
            <a:avLst/>
          </a:prstGeom>
        </p:spPr>
      </p:pic>
    </p:spTree>
    <p:extLst>
      <p:ext uri="{BB962C8B-B14F-4D97-AF65-F5344CB8AC3E}">
        <p14:creationId xmlns:p14="http://schemas.microsoft.com/office/powerpoint/2010/main" val="3710381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2A48077-E58D-CCC5-8F0A-DC9463216640}"/>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702158" y="1964080"/>
            <a:ext cx="7888908" cy="3834716"/>
          </a:xfrm>
          <a:prstGeom prst="rect">
            <a:avLst/>
          </a:prstGeom>
        </p:spPr>
      </p:pic>
      <p:sp>
        <p:nvSpPr>
          <p:cNvPr id="2" name="Title 1">
            <a:extLst>
              <a:ext uri="{FF2B5EF4-FFF2-40B4-BE49-F238E27FC236}">
                <a16:creationId xmlns:a16="http://schemas.microsoft.com/office/drawing/2014/main" id="{59E4F284-88E9-BBB3-FE8A-B6944C1A0480}"/>
              </a:ext>
              <a:ext uri="{C183D7F6-B498-43B3-948B-1728B52AA6E4}">
                <adec:decorative xmlns:adec="http://schemas.microsoft.com/office/drawing/2017/decorative" val="1"/>
              </a:ext>
            </a:extLst>
          </p:cNvPr>
          <p:cNvSpPr>
            <a:spLocks noGrp="1"/>
          </p:cNvSpPr>
          <p:nvPr>
            <p:ph type="title"/>
          </p:nvPr>
        </p:nvSpPr>
        <p:spPr>
          <a:xfrm>
            <a:off x="-854964" y="557785"/>
            <a:ext cx="854964" cy="629051"/>
          </a:xfrm>
        </p:spPr>
        <p:txBody>
          <a:bodyPr/>
          <a:lstStyle/>
          <a:p>
            <a:r>
              <a:rPr lang="en-US" dirty="0"/>
              <a:t>3</a:t>
            </a:r>
          </a:p>
        </p:txBody>
      </p:sp>
    </p:spTree>
    <p:extLst>
      <p:ext uri="{BB962C8B-B14F-4D97-AF65-F5344CB8AC3E}">
        <p14:creationId xmlns:p14="http://schemas.microsoft.com/office/powerpoint/2010/main" val="714031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A8B9C-FA70-7377-E991-0916CE6E389A}"/>
              </a:ext>
            </a:extLst>
          </p:cNvPr>
          <p:cNvSpPr>
            <a:spLocks noGrp="1"/>
          </p:cNvSpPr>
          <p:nvPr>
            <p:ph type="title"/>
          </p:nvPr>
        </p:nvSpPr>
        <p:spPr>
          <a:xfrm>
            <a:off x="246126" y="722376"/>
            <a:ext cx="7886700" cy="629051"/>
          </a:xfrm>
        </p:spPr>
        <p:txBody>
          <a:bodyPr/>
          <a:lstStyle/>
          <a:p>
            <a:pPr algn="ctr"/>
            <a:r>
              <a:rPr lang="en-US" dirty="0"/>
              <a:t>Assess and Select Species</a:t>
            </a:r>
          </a:p>
        </p:txBody>
      </p:sp>
      <p:sp>
        <p:nvSpPr>
          <p:cNvPr id="3" name="Content Placeholder 2">
            <a:extLst>
              <a:ext uri="{FF2B5EF4-FFF2-40B4-BE49-F238E27FC236}">
                <a16:creationId xmlns:a16="http://schemas.microsoft.com/office/drawing/2014/main" id="{350DBEEF-FB76-C429-BF14-395655253AEA}"/>
              </a:ext>
            </a:extLst>
          </p:cNvPr>
          <p:cNvSpPr>
            <a:spLocks noGrp="1"/>
          </p:cNvSpPr>
          <p:nvPr>
            <p:ph sz="quarter" idx="10"/>
          </p:nvPr>
        </p:nvSpPr>
        <p:spPr>
          <a:xfrm>
            <a:off x="3257550" y="1627632"/>
            <a:ext cx="5657850" cy="4507992"/>
          </a:xfrm>
        </p:spPr>
        <p:txBody>
          <a:bodyPr/>
          <a:lstStyle/>
          <a:p>
            <a:pPr marL="0" indent="0">
              <a:buNone/>
            </a:pPr>
            <a:r>
              <a:rPr lang="en-US" sz="2000" dirty="0">
                <a:latin typeface="+mj-lt"/>
              </a:rPr>
              <a:t>Characteristics should address identified priorities and resource concerns</a:t>
            </a:r>
          </a:p>
          <a:p>
            <a:r>
              <a:rPr lang="en-US" sz="2000" dirty="0">
                <a:latin typeface="+mj-lt"/>
              </a:rPr>
              <a:t>Growth cycle</a:t>
            </a:r>
          </a:p>
          <a:p>
            <a:r>
              <a:rPr lang="en-US" sz="2000" dirty="0">
                <a:latin typeface="+mj-lt"/>
              </a:rPr>
              <a:t>Growth habit</a:t>
            </a:r>
          </a:p>
          <a:p>
            <a:r>
              <a:rPr lang="en-US" sz="2000" dirty="0">
                <a:latin typeface="+mj-lt"/>
              </a:rPr>
              <a:t>Root architecture</a:t>
            </a:r>
          </a:p>
          <a:p>
            <a:r>
              <a:rPr lang="en-US" sz="2000" dirty="0">
                <a:latin typeface="+mj-lt"/>
              </a:rPr>
              <a:t>Growth rate </a:t>
            </a:r>
          </a:p>
          <a:p>
            <a:r>
              <a:rPr lang="en-US" sz="2000" dirty="0">
                <a:latin typeface="+mj-lt"/>
              </a:rPr>
              <a:t>Chemical composition</a:t>
            </a:r>
          </a:p>
          <a:p>
            <a:r>
              <a:rPr lang="en-US" sz="2000" dirty="0">
                <a:latin typeface="+mj-lt"/>
              </a:rPr>
              <a:t>Stress tolerance </a:t>
            </a:r>
          </a:p>
          <a:p>
            <a:r>
              <a:rPr lang="en-US" sz="2000" dirty="0">
                <a:latin typeface="+mj-lt"/>
              </a:rPr>
              <a:t>Time to flowering</a:t>
            </a:r>
          </a:p>
          <a:p>
            <a:r>
              <a:rPr lang="en-US" sz="2000" dirty="0">
                <a:latin typeface="+mj-lt"/>
              </a:rPr>
              <a:t>Pest resistance or susceptibility </a:t>
            </a:r>
          </a:p>
          <a:p>
            <a:endParaRPr lang="en-US" dirty="0"/>
          </a:p>
        </p:txBody>
      </p:sp>
      <p:pic>
        <p:nvPicPr>
          <p:cNvPr id="4" name="Picture 3">
            <a:extLst>
              <a:ext uri="{FF2B5EF4-FFF2-40B4-BE49-F238E27FC236}">
                <a16:creationId xmlns:a16="http://schemas.microsoft.com/office/drawing/2014/main" id="{8D11D6E2-8769-BF78-1298-90FC61CD207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970" y="1401343"/>
            <a:ext cx="2825255" cy="5021491"/>
          </a:xfrm>
          <a:prstGeom prst="rect">
            <a:avLst/>
          </a:prstGeom>
        </p:spPr>
      </p:pic>
    </p:spTree>
    <p:extLst>
      <p:ext uri="{BB962C8B-B14F-4D97-AF65-F5344CB8AC3E}">
        <p14:creationId xmlns:p14="http://schemas.microsoft.com/office/powerpoint/2010/main" val="3661157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5B02-79AA-B637-4B64-214812F4883A}"/>
              </a:ext>
            </a:extLst>
          </p:cNvPr>
          <p:cNvSpPr>
            <a:spLocks noGrp="1"/>
          </p:cNvSpPr>
          <p:nvPr>
            <p:ph type="title"/>
          </p:nvPr>
        </p:nvSpPr>
        <p:spPr>
          <a:xfrm>
            <a:off x="150876" y="722376"/>
            <a:ext cx="7886700" cy="629051"/>
          </a:xfrm>
        </p:spPr>
        <p:txBody>
          <a:bodyPr/>
          <a:lstStyle/>
          <a:p>
            <a:r>
              <a:rPr lang="en-US" dirty="0"/>
              <a:t>Need for Legume Inoculation</a:t>
            </a:r>
          </a:p>
        </p:txBody>
      </p:sp>
      <p:sp>
        <p:nvSpPr>
          <p:cNvPr id="3" name="Content Placeholder 2">
            <a:extLst>
              <a:ext uri="{FF2B5EF4-FFF2-40B4-BE49-F238E27FC236}">
                <a16:creationId xmlns:a16="http://schemas.microsoft.com/office/drawing/2014/main" id="{44ABB5E9-1153-022F-CD5C-94F1F731A8B4}"/>
              </a:ext>
            </a:extLst>
          </p:cNvPr>
          <p:cNvSpPr>
            <a:spLocks noGrp="1"/>
          </p:cNvSpPr>
          <p:nvPr>
            <p:ph sz="quarter" idx="10"/>
          </p:nvPr>
        </p:nvSpPr>
        <p:spPr>
          <a:xfrm>
            <a:off x="377190" y="1627632"/>
            <a:ext cx="4271010" cy="4507992"/>
          </a:xfrm>
        </p:spPr>
        <p:txBody>
          <a:bodyPr/>
          <a:lstStyle/>
          <a:p>
            <a:pPr marL="285750" indent="-285750">
              <a:buFont typeface="Arial" panose="020B0604020202020204" pitchFamily="34" charset="0"/>
              <a:buChar char="•"/>
            </a:pPr>
            <a:r>
              <a:rPr lang="en-US" sz="2000" dirty="0"/>
              <a:t>Inoculants help guarantee the successful formation of nitrogen-fixing nodules in legumes</a:t>
            </a:r>
          </a:p>
          <a:p>
            <a:pPr marL="285750" indent="-285750">
              <a:buFont typeface="Arial" panose="020B0604020202020204" pitchFamily="34" charset="0"/>
              <a:buChar char="•"/>
            </a:pPr>
            <a:r>
              <a:rPr lang="en-US" sz="2000" dirty="0"/>
              <a:t>Inoculants are species specific</a:t>
            </a:r>
          </a:p>
          <a:p>
            <a:pPr marL="285750" indent="-285750">
              <a:buFont typeface="Arial" panose="020B0604020202020204" pitchFamily="34" charset="0"/>
              <a:buChar char="•"/>
            </a:pPr>
            <a:r>
              <a:rPr lang="en-US" sz="2000" dirty="0"/>
              <a:t>Inoculants are alive and have a maximum storage life</a:t>
            </a:r>
          </a:p>
          <a:p>
            <a:pPr marL="285750" indent="-285750">
              <a:buFont typeface="Arial" panose="020B0604020202020204" pitchFamily="34" charset="0"/>
              <a:buChar char="•"/>
            </a:pPr>
            <a:r>
              <a:rPr lang="en-US" sz="2000" dirty="0"/>
              <a:t>Keep inoculant refrigerated out of direct sunlight and </a:t>
            </a:r>
          </a:p>
          <a:p>
            <a:r>
              <a:rPr lang="en-US" sz="2000" dirty="0"/>
              <a:t>    Use prior to expiration date. </a:t>
            </a:r>
          </a:p>
          <a:p>
            <a:endParaRPr lang="en-US" dirty="0"/>
          </a:p>
        </p:txBody>
      </p:sp>
      <p:pic>
        <p:nvPicPr>
          <p:cNvPr id="4" name="Picture 3" descr="Picture of Plant Materials Tech Note #5, Using the Appropriate Legume Innoculant for Conservation Plantings">
            <a:extLst>
              <a:ext uri="{FF2B5EF4-FFF2-40B4-BE49-F238E27FC236}">
                <a16:creationId xmlns:a16="http://schemas.microsoft.com/office/drawing/2014/main" id="{33F597C3-39BB-935A-FEDE-545F91EA8777}"/>
              </a:ext>
            </a:extLst>
          </p:cNvPr>
          <p:cNvPicPr>
            <a:picLocks noChangeAspect="1"/>
          </p:cNvPicPr>
          <p:nvPr/>
        </p:nvPicPr>
        <p:blipFill>
          <a:blip r:embed="rId3"/>
          <a:stretch>
            <a:fillRect/>
          </a:stretch>
        </p:blipFill>
        <p:spPr>
          <a:xfrm>
            <a:off x="4829195" y="1412534"/>
            <a:ext cx="4163929" cy="4938188"/>
          </a:xfrm>
          <a:prstGeom prst="rect">
            <a:avLst/>
          </a:prstGeom>
        </p:spPr>
      </p:pic>
    </p:spTree>
    <p:extLst>
      <p:ext uri="{BB962C8B-B14F-4D97-AF65-F5344CB8AC3E}">
        <p14:creationId xmlns:p14="http://schemas.microsoft.com/office/powerpoint/2010/main" val="1516882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89687-710D-0AE7-F21C-83251FE357F4}"/>
              </a:ext>
              <a:ext uri="{C183D7F6-B498-43B3-948B-1728B52AA6E4}">
                <adec:decorative xmlns:adec="http://schemas.microsoft.com/office/drawing/2017/decorative" val="1"/>
              </a:ext>
            </a:extLst>
          </p:cNvPr>
          <p:cNvSpPr>
            <a:spLocks noGrp="1"/>
          </p:cNvSpPr>
          <p:nvPr>
            <p:ph type="title"/>
          </p:nvPr>
        </p:nvSpPr>
        <p:spPr/>
        <p:txBody>
          <a:bodyPr/>
          <a:lstStyle/>
          <a:p>
            <a:r>
              <a:rPr lang="en-US" dirty="0"/>
              <a:t>Certified Seed</a:t>
            </a:r>
          </a:p>
        </p:txBody>
      </p:sp>
      <p:pic>
        <p:nvPicPr>
          <p:cNvPr id="4" name="Content Placeholder 3">
            <a:extLst>
              <a:ext uri="{FF2B5EF4-FFF2-40B4-BE49-F238E27FC236}">
                <a16:creationId xmlns:a16="http://schemas.microsoft.com/office/drawing/2014/main" id="{A6943706-C2B1-643B-7F90-9C610262F7D0}"/>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4362747" y="1527998"/>
            <a:ext cx="4352921" cy="3889585"/>
          </a:xfrm>
          <a:prstGeom prst="rect">
            <a:avLst/>
          </a:prstGeom>
        </p:spPr>
      </p:pic>
      <p:pic>
        <p:nvPicPr>
          <p:cNvPr id="5" name="Picture 4">
            <a:extLst>
              <a:ext uri="{FF2B5EF4-FFF2-40B4-BE49-F238E27FC236}">
                <a16:creationId xmlns:a16="http://schemas.microsoft.com/office/drawing/2014/main" id="{6F982214-90F1-8DCA-E931-AE650F5881D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87955" y="2511913"/>
            <a:ext cx="4497897" cy="2530067"/>
          </a:xfrm>
          <a:prstGeom prst="rect">
            <a:avLst/>
          </a:prstGeom>
        </p:spPr>
      </p:pic>
      <p:sp>
        <p:nvSpPr>
          <p:cNvPr id="7" name="TextBox 6">
            <a:extLst>
              <a:ext uri="{FF2B5EF4-FFF2-40B4-BE49-F238E27FC236}">
                <a16:creationId xmlns:a16="http://schemas.microsoft.com/office/drawing/2014/main" id="{811A3601-DD30-95A6-E736-0048E8FFFDFD}"/>
              </a:ext>
              <a:ext uri="{C183D7F6-B498-43B3-948B-1728B52AA6E4}">
                <adec:decorative xmlns:adec="http://schemas.microsoft.com/office/drawing/2017/decorative" val="1"/>
              </a:ext>
            </a:extLst>
          </p:cNvPr>
          <p:cNvSpPr txBox="1"/>
          <p:nvPr/>
        </p:nvSpPr>
        <p:spPr>
          <a:xfrm>
            <a:off x="4039790" y="5417583"/>
            <a:ext cx="4675878" cy="1077218"/>
          </a:xfrm>
          <a:prstGeom prst="rect">
            <a:avLst/>
          </a:prstGeom>
          <a:noFill/>
        </p:spPr>
        <p:txBody>
          <a:bodyPr wrap="square">
            <a:spAutoFit/>
          </a:bodyPr>
          <a:lstStyle/>
          <a:p>
            <a:r>
              <a:rPr lang="en-US" sz="1600" dirty="0"/>
              <a:t>% Pure Live Seed (PLS) = (% Germination + % Hard Seed)(% Purity)/100</a:t>
            </a:r>
          </a:p>
          <a:p>
            <a:r>
              <a:rPr lang="en-US" sz="1600" dirty="0"/>
              <a:t>% PLS = (80 + 0)(98)/100</a:t>
            </a:r>
          </a:p>
          <a:p>
            <a:r>
              <a:rPr lang="en-US" sz="1600" dirty="0"/>
              <a:t>% PLS = 78.4</a:t>
            </a:r>
          </a:p>
        </p:txBody>
      </p:sp>
    </p:spTree>
    <p:extLst>
      <p:ext uri="{BB962C8B-B14F-4D97-AF65-F5344CB8AC3E}">
        <p14:creationId xmlns:p14="http://schemas.microsoft.com/office/powerpoint/2010/main" val="1133720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379CE-FEA9-FC83-C414-8717C47B9934}"/>
              </a:ext>
              <a:ext uri="{C183D7F6-B498-43B3-948B-1728B52AA6E4}">
                <adec:decorative xmlns:adec="http://schemas.microsoft.com/office/drawing/2017/decorative" val="1"/>
              </a:ext>
            </a:extLst>
          </p:cNvPr>
          <p:cNvSpPr>
            <a:spLocks noGrp="1"/>
          </p:cNvSpPr>
          <p:nvPr>
            <p:ph type="title"/>
          </p:nvPr>
        </p:nvSpPr>
        <p:spPr/>
        <p:txBody>
          <a:bodyPr/>
          <a:lstStyle/>
          <a:p>
            <a:r>
              <a:rPr lang="en-US" dirty="0"/>
              <a:t>Certified Seed (2)</a:t>
            </a:r>
          </a:p>
        </p:txBody>
      </p:sp>
      <p:pic>
        <p:nvPicPr>
          <p:cNvPr id="4" name="Content Placeholder 3">
            <a:extLst>
              <a:ext uri="{FF2B5EF4-FFF2-40B4-BE49-F238E27FC236}">
                <a16:creationId xmlns:a16="http://schemas.microsoft.com/office/drawing/2014/main" id="{7F9902B7-F763-9C5C-DF12-9E42C389341A}"/>
              </a:ext>
              <a:ext uri="{C183D7F6-B498-43B3-948B-1728B52AA6E4}">
                <adec:decorative xmlns:adec="http://schemas.microsoft.com/office/drawing/2017/decorative" val="1"/>
              </a:ext>
            </a:extLst>
          </p:cNvPr>
          <p:cNvPicPr>
            <a:picLocks noGrp="1" noChangeAspect="1"/>
          </p:cNvPicPr>
          <p:nvPr>
            <p:ph sz="quarter" idx="10"/>
          </p:nvPr>
        </p:nvPicPr>
        <p:blipFill>
          <a:blip r:embed="rId3"/>
          <a:stretch>
            <a:fillRect/>
          </a:stretch>
        </p:blipFill>
        <p:spPr>
          <a:xfrm>
            <a:off x="4094226" y="1461156"/>
            <a:ext cx="4756718" cy="2677063"/>
          </a:xfrm>
          <a:prstGeom prst="rect">
            <a:avLst/>
          </a:prstGeom>
        </p:spPr>
      </p:pic>
      <p:pic>
        <p:nvPicPr>
          <p:cNvPr id="5" name="Picture 4">
            <a:extLst>
              <a:ext uri="{FF2B5EF4-FFF2-40B4-BE49-F238E27FC236}">
                <a16:creationId xmlns:a16="http://schemas.microsoft.com/office/drawing/2014/main" id="{42CF54E1-7902-54F3-1295-56336291229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2988" y="1461156"/>
            <a:ext cx="3901778" cy="3481118"/>
          </a:xfrm>
          <a:prstGeom prst="rect">
            <a:avLst/>
          </a:prstGeom>
        </p:spPr>
      </p:pic>
      <p:sp>
        <p:nvSpPr>
          <p:cNvPr id="7" name="TextBox 6">
            <a:extLst>
              <a:ext uri="{FF2B5EF4-FFF2-40B4-BE49-F238E27FC236}">
                <a16:creationId xmlns:a16="http://schemas.microsoft.com/office/drawing/2014/main" id="{83D8B347-F2E5-7569-5300-A0A05F7AAB26}"/>
              </a:ext>
              <a:ext uri="{C183D7F6-B498-43B3-948B-1728B52AA6E4}">
                <adec:decorative xmlns:adec="http://schemas.microsoft.com/office/drawing/2017/decorative" val="1"/>
              </a:ext>
            </a:extLst>
          </p:cNvPr>
          <p:cNvSpPr txBox="1"/>
          <p:nvPr/>
        </p:nvSpPr>
        <p:spPr>
          <a:xfrm>
            <a:off x="318978" y="5114559"/>
            <a:ext cx="8648872" cy="923330"/>
          </a:xfrm>
          <a:prstGeom prst="rect">
            <a:avLst/>
          </a:prstGeom>
          <a:noFill/>
        </p:spPr>
        <p:txBody>
          <a:bodyPr wrap="square">
            <a:spAutoFit/>
          </a:bodyPr>
          <a:lstStyle/>
          <a:p>
            <a:r>
              <a:rPr lang="en-US" dirty="0"/>
              <a:t>% Pure Live Seed (PLS) = (% Germination + % Hard Seed)(% Purity)/100</a:t>
            </a:r>
          </a:p>
          <a:p>
            <a:r>
              <a:rPr lang="en-US" dirty="0"/>
              <a:t>% PLS = (80 + 0)(98)/100</a:t>
            </a:r>
          </a:p>
          <a:p>
            <a:r>
              <a:rPr lang="en-US" dirty="0"/>
              <a:t>% PLS = 78.4</a:t>
            </a:r>
          </a:p>
        </p:txBody>
      </p:sp>
    </p:spTree>
    <p:extLst>
      <p:ext uri="{BB962C8B-B14F-4D97-AF65-F5344CB8AC3E}">
        <p14:creationId xmlns:p14="http://schemas.microsoft.com/office/powerpoint/2010/main" val="3269000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FE10C-C348-8BB6-4D60-FAFACB3B86D0}"/>
              </a:ext>
            </a:extLst>
          </p:cNvPr>
          <p:cNvSpPr>
            <a:spLocks noGrp="1"/>
          </p:cNvSpPr>
          <p:nvPr>
            <p:ph type="title"/>
          </p:nvPr>
        </p:nvSpPr>
        <p:spPr/>
        <p:txBody>
          <a:bodyPr/>
          <a:lstStyle/>
          <a:p>
            <a:r>
              <a:rPr lang="en-US" kern="1200" dirty="0">
                <a:solidFill>
                  <a:schemeClr val="tx1"/>
                </a:solidFill>
                <a:latin typeface="+mj-lt"/>
                <a:ea typeface="+mj-ea"/>
                <a:cs typeface="+mj-cs"/>
              </a:rPr>
              <a:t>Seed that is VNS</a:t>
            </a:r>
            <a:br>
              <a:rPr lang="en-US" kern="1200" dirty="0">
                <a:solidFill>
                  <a:schemeClr val="tx1"/>
                </a:solidFill>
                <a:latin typeface="+mj-lt"/>
                <a:ea typeface="+mj-ea"/>
                <a:cs typeface="+mj-cs"/>
              </a:rPr>
            </a:br>
            <a:r>
              <a:rPr lang="en-US" kern="1200" dirty="0">
                <a:solidFill>
                  <a:schemeClr val="tx1"/>
                </a:solidFill>
                <a:latin typeface="+mj-lt"/>
                <a:ea typeface="+mj-ea"/>
                <a:cs typeface="+mj-cs"/>
              </a:rPr>
              <a:t>Variety Not Stated</a:t>
            </a:r>
            <a:endParaRPr lang="en-US" dirty="0"/>
          </a:p>
        </p:txBody>
      </p:sp>
      <p:pic>
        <p:nvPicPr>
          <p:cNvPr id="4" name="Content Placeholder 3" descr="Picture of certified seed tag for seeding calculation. ">
            <a:extLst>
              <a:ext uri="{FF2B5EF4-FFF2-40B4-BE49-F238E27FC236}">
                <a16:creationId xmlns:a16="http://schemas.microsoft.com/office/drawing/2014/main" id="{7D7F3885-C469-96E5-002C-CF873B66AF28}"/>
              </a:ext>
            </a:extLst>
          </p:cNvPr>
          <p:cNvPicPr>
            <a:picLocks noGrp="1" noChangeAspect="1"/>
          </p:cNvPicPr>
          <p:nvPr>
            <p:ph sz="quarter" idx="10"/>
          </p:nvPr>
        </p:nvPicPr>
        <p:blipFill>
          <a:blip r:embed="rId3"/>
          <a:stretch>
            <a:fillRect/>
          </a:stretch>
        </p:blipFill>
        <p:spPr>
          <a:xfrm>
            <a:off x="150876" y="1901415"/>
            <a:ext cx="5456393" cy="3072650"/>
          </a:xfrm>
          <a:prstGeom prst="rect">
            <a:avLst/>
          </a:prstGeom>
        </p:spPr>
      </p:pic>
      <p:pic>
        <p:nvPicPr>
          <p:cNvPr id="5" name="Picture 4" descr="Picture of certified seed tag for seeding calculation. ">
            <a:extLst>
              <a:ext uri="{FF2B5EF4-FFF2-40B4-BE49-F238E27FC236}">
                <a16:creationId xmlns:a16="http://schemas.microsoft.com/office/drawing/2014/main" id="{864B5314-0FA1-B035-3DB2-B701555929C5}"/>
              </a:ext>
            </a:extLst>
          </p:cNvPr>
          <p:cNvPicPr>
            <a:picLocks noChangeAspect="1"/>
          </p:cNvPicPr>
          <p:nvPr/>
        </p:nvPicPr>
        <p:blipFill>
          <a:blip r:embed="rId4"/>
          <a:stretch>
            <a:fillRect/>
          </a:stretch>
        </p:blipFill>
        <p:spPr>
          <a:xfrm>
            <a:off x="5773478" y="396045"/>
            <a:ext cx="2612535" cy="4636499"/>
          </a:xfrm>
          <a:prstGeom prst="rect">
            <a:avLst/>
          </a:prstGeom>
        </p:spPr>
      </p:pic>
      <p:sp>
        <p:nvSpPr>
          <p:cNvPr id="7" name="TextBox 6">
            <a:extLst>
              <a:ext uri="{FF2B5EF4-FFF2-40B4-BE49-F238E27FC236}">
                <a16:creationId xmlns:a16="http://schemas.microsoft.com/office/drawing/2014/main" id="{98D4EA10-3FB3-79F0-D8AC-F7AAB4908D53}"/>
              </a:ext>
            </a:extLst>
          </p:cNvPr>
          <p:cNvSpPr txBox="1"/>
          <p:nvPr/>
        </p:nvSpPr>
        <p:spPr>
          <a:xfrm>
            <a:off x="76448" y="5102565"/>
            <a:ext cx="8535924" cy="923330"/>
          </a:xfrm>
          <a:prstGeom prst="rect">
            <a:avLst/>
          </a:prstGeom>
          <a:noFill/>
        </p:spPr>
        <p:txBody>
          <a:bodyPr wrap="square">
            <a:spAutoFit/>
          </a:bodyPr>
          <a:lstStyle/>
          <a:p>
            <a:r>
              <a:rPr lang="en-US" dirty="0"/>
              <a:t>% Pure Live Seed (PLS) = (% Germination + % Hard Seed)(% Purity)/100</a:t>
            </a:r>
          </a:p>
          <a:p>
            <a:r>
              <a:rPr lang="en-US" dirty="0"/>
              <a:t>% PLS = (85 + 0)(99.51)/100</a:t>
            </a:r>
          </a:p>
          <a:p>
            <a:r>
              <a:rPr lang="en-US" dirty="0"/>
              <a:t>% PLS = 84.5</a:t>
            </a:r>
          </a:p>
        </p:txBody>
      </p:sp>
    </p:spTree>
    <p:extLst>
      <p:ext uri="{BB962C8B-B14F-4D97-AF65-F5344CB8AC3E}">
        <p14:creationId xmlns:p14="http://schemas.microsoft.com/office/powerpoint/2010/main" val="983941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5CD7-98F2-6338-8B10-A33165BED76B}"/>
              </a:ext>
            </a:extLst>
          </p:cNvPr>
          <p:cNvSpPr>
            <a:spLocks noGrp="1"/>
          </p:cNvSpPr>
          <p:nvPr>
            <p:ph type="title"/>
          </p:nvPr>
        </p:nvSpPr>
        <p:spPr/>
        <p:txBody>
          <a:bodyPr/>
          <a:lstStyle/>
          <a:p>
            <a:r>
              <a:rPr lang="en-US" dirty="0"/>
              <a:t>How will you seed it?</a:t>
            </a:r>
          </a:p>
        </p:txBody>
      </p:sp>
      <p:sp>
        <p:nvSpPr>
          <p:cNvPr id="3" name="Content Placeholder 2">
            <a:extLst>
              <a:ext uri="{FF2B5EF4-FFF2-40B4-BE49-F238E27FC236}">
                <a16:creationId xmlns:a16="http://schemas.microsoft.com/office/drawing/2014/main" id="{8052630A-F4B0-1F12-3766-03893FD282C7}"/>
              </a:ext>
            </a:extLst>
          </p:cNvPr>
          <p:cNvSpPr>
            <a:spLocks noGrp="1"/>
          </p:cNvSpPr>
          <p:nvPr>
            <p:ph sz="quarter" idx="10"/>
          </p:nvPr>
        </p:nvSpPr>
        <p:spPr>
          <a:xfrm>
            <a:off x="377190" y="1627632"/>
            <a:ext cx="4194810" cy="4507992"/>
          </a:xfrm>
        </p:spPr>
        <p:txBody>
          <a:bodyPr/>
          <a:lstStyle/>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Drill</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Aerial Broadcast</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Ground Broadcast</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Tillage Pass</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Spring cover crop termination management</a:t>
            </a:r>
          </a:p>
          <a:p>
            <a:pPr lvl="1"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Timing termination to allow for reseeding</a:t>
            </a:r>
          </a:p>
          <a:p>
            <a:endParaRPr lang="en-US" dirty="0"/>
          </a:p>
        </p:txBody>
      </p:sp>
    </p:spTree>
    <p:extLst>
      <p:ext uri="{BB962C8B-B14F-4D97-AF65-F5344CB8AC3E}">
        <p14:creationId xmlns:p14="http://schemas.microsoft.com/office/powerpoint/2010/main" val="1357578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93C4E1-6A59-FAD0-F16F-AEE8C82FE6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72358" y="1835717"/>
            <a:ext cx="4877223" cy="3200677"/>
          </a:xfrm>
          <a:prstGeom prst="rect">
            <a:avLst/>
          </a:prstGeom>
        </p:spPr>
      </p:pic>
      <p:sp>
        <p:nvSpPr>
          <p:cNvPr id="2" name="Title 1">
            <a:extLst>
              <a:ext uri="{FF2B5EF4-FFF2-40B4-BE49-F238E27FC236}">
                <a16:creationId xmlns:a16="http://schemas.microsoft.com/office/drawing/2014/main" id="{E800A6D7-BF46-668B-F3EF-75B548531473}"/>
              </a:ext>
              <a:ext uri="{C183D7F6-B498-43B3-948B-1728B52AA6E4}">
                <adec:decorative xmlns:adec="http://schemas.microsoft.com/office/drawing/2017/decorative" val="1"/>
              </a:ext>
            </a:extLst>
          </p:cNvPr>
          <p:cNvSpPr>
            <a:spLocks noGrp="1"/>
          </p:cNvSpPr>
          <p:nvPr>
            <p:ph type="title"/>
          </p:nvPr>
        </p:nvSpPr>
        <p:spPr/>
        <p:txBody>
          <a:bodyPr/>
          <a:lstStyle/>
          <a:p>
            <a:r>
              <a:rPr lang="en-US" dirty="0"/>
              <a:t>How will you seed it? (</a:t>
            </a:r>
            <a:r>
              <a:rPr lang="en-US" dirty="0" err="1"/>
              <a:t>cont</a:t>
            </a:r>
            <a:r>
              <a:rPr lang="en-US" dirty="0"/>
              <a:t>)</a:t>
            </a:r>
          </a:p>
        </p:txBody>
      </p:sp>
      <p:sp>
        <p:nvSpPr>
          <p:cNvPr id="3" name="Content Placeholder 2">
            <a:extLst>
              <a:ext uri="{FF2B5EF4-FFF2-40B4-BE49-F238E27FC236}">
                <a16:creationId xmlns:a16="http://schemas.microsoft.com/office/drawing/2014/main" id="{343707FF-171A-F371-29C8-B437E20F876B}"/>
              </a:ext>
              <a:ext uri="{C183D7F6-B498-43B3-948B-1728B52AA6E4}">
                <adec:decorative xmlns:adec="http://schemas.microsoft.com/office/drawing/2017/decorative" val="1"/>
              </a:ext>
            </a:extLst>
          </p:cNvPr>
          <p:cNvSpPr>
            <a:spLocks noGrp="1"/>
          </p:cNvSpPr>
          <p:nvPr>
            <p:ph sz="quarter" idx="10"/>
          </p:nvPr>
        </p:nvSpPr>
        <p:spPr>
          <a:xfrm>
            <a:off x="377190" y="1627632"/>
            <a:ext cx="3843936" cy="4507992"/>
          </a:xfrm>
        </p:spPr>
        <p:txBody>
          <a:bodyPr/>
          <a:lstStyle/>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Minimize field passes</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Combine other operations	</a:t>
            </a:r>
          </a:p>
          <a:p>
            <a:pPr lvl="1"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Residue management</a:t>
            </a:r>
          </a:p>
          <a:p>
            <a:pPr lvl="1"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Fertility or amendment inputs</a:t>
            </a:r>
          </a:p>
          <a:p>
            <a:endParaRPr lang="en-US" dirty="0"/>
          </a:p>
        </p:txBody>
      </p:sp>
      <p:pic>
        <p:nvPicPr>
          <p:cNvPr id="4" name="Picture 3">
            <a:extLst>
              <a:ext uri="{FF2B5EF4-FFF2-40B4-BE49-F238E27FC236}">
                <a16:creationId xmlns:a16="http://schemas.microsoft.com/office/drawing/2014/main" id="{B5FA14C5-1ECE-F32A-C112-E8DE4B671E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59718" y="1835717"/>
            <a:ext cx="5189863" cy="3575238"/>
          </a:xfrm>
          <a:prstGeom prst="rect">
            <a:avLst/>
          </a:prstGeom>
        </p:spPr>
      </p:pic>
      <p:pic>
        <p:nvPicPr>
          <p:cNvPr id="5" name="Picture 4">
            <a:extLst>
              <a:ext uri="{FF2B5EF4-FFF2-40B4-BE49-F238E27FC236}">
                <a16:creationId xmlns:a16="http://schemas.microsoft.com/office/drawing/2014/main" id="{EE85FD99-0050-1A33-5047-A391FA0FCF2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659718" y="1835717"/>
            <a:ext cx="5347910" cy="3563011"/>
          </a:xfrm>
          <a:prstGeom prst="rect">
            <a:avLst/>
          </a:prstGeom>
        </p:spPr>
      </p:pic>
      <p:pic>
        <p:nvPicPr>
          <p:cNvPr id="6" name="Picture 5">
            <a:extLst>
              <a:ext uri="{FF2B5EF4-FFF2-40B4-BE49-F238E27FC236}">
                <a16:creationId xmlns:a16="http://schemas.microsoft.com/office/drawing/2014/main" id="{92BE0124-BA32-D635-D358-8281353412E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659718" y="1851795"/>
            <a:ext cx="5347910" cy="3565274"/>
          </a:xfrm>
          <a:prstGeom prst="rect">
            <a:avLst/>
          </a:prstGeom>
        </p:spPr>
      </p:pic>
    </p:spTree>
    <p:extLst>
      <p:ext uri="{BB962C8B-B14F-4D97-AF65-F5344CB8AC3E}">
        <p14:creationId xmlns:p14="http://schemas.microsoft.com/office/powerpoint/2010/main" val="228540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02B5D-FB0A-C207-775B-78FF960DFB28}"/>
              </a:ext>
            </a:extLst>
          </p:cNvPr>
          <p:cNvSpPr>
            <a:spLocks noGrp="1"/>
          </p:cNvSpPr>
          <p:nvPr>
            <p:ph type="title"/>
          </p:nvPr>
        </p:nvSpPr>
        <p:spPr/>
        <p:txBody>
          <a:bodyPr/>
          <a:lstStyle/>
          <a:p>
            <a:r>
              <a:rPr lang="en-US" dirty="0"/>
              <a:t>New and Upcoming Technology</a:t>
            </a:r>
          </a:p>
        </p:txBody>
      </p:sp>
      <p:sp>
        <p:nvSpPr>
          <p:cNvPr id="3" name="Content Placeholder 2">
            <a:extLst>
              <a:ext uri="{FF2B5EF4-FFF2-40B4-BE49-F238E27FC236}">
                <a16:creationId xmlns:a16="http://schemas.microsoft.com/office/drawing/2014/main" id="{E56986FF-892D-7176-7BA1-96AD74FC45E7}"/>
              </a:ext>
            </a:extLst>
          </p:cNvPr>
          <p:cNvSpPr>
            <a:spLocks noGrp="1"/>
          </p:cNvSpPr>
          <p:nvPr>
            <p:ph sz="quarter" idx="10"/>
          </p:nvPr>
        </p:nvSpPr>
        <p:spPr>
          <a:xfrm>
            <a:off x="377190" y="1627632"/>
            <a:ext cx="4194810" cy="4507992"/>
          </a:xfrm>
        </p:spPr>
        <p:txBody>
          <a:bodyPr/>
          <a:lstStyle/>
          <a:p>
            <a:r>
              <a:rPr lang="en-US" dirty="0"/>
              <a:t>Drones	</a:t>
            </a:r>
          </a:p>
          <a:p>
            <a:pPr lvl="1"/>
            <a:r>
              <a:rPr lang="en-US" dirty="0"/>
              <a:t>Ability to apply liquid and solid products with change of onboard equipment.</a:t>
            </a:r>
          </a:p>
          <a:p>
            <a:pPr lvl="1"/>
            <a:r>
              <a:rPr lang="en-US" dirty="0"/>
              <a:t>Commercial or producer applications</a:t>
            </a:r>
          </a:p>
          <a:p>
            <a:pPr lvl="1"/>
            <a:r>
              <a:rPr lang="en-US" dirty="0"/>
              <a:t>Lots of state and national specific regulations	</a:t>
            </a:r>
          </a:p>
          <a:p>
            <a:pPr lvl="2"/>
            <a:r>
              <a:rPr lang="en-US" dirty="0"/>
              <a:t>Permits</a:t>
            </a:r>
          </a:p>
          <a:p>
            <a:pPr lvl="2"/>
            <a:r>
              <a:rPr lang="en-US" dirty="0"/>
              <a:t>Licenses</a:t>
            </a:r>
          </a:p>
          <a:p>
            <a:endParaRPr lang="en-US" dirty="0"/>
          </a:p>
        </p:txBody>
      </p:sp>
      <p:pic>
        <p:nvPicPr>
          <p:cNvPr id="4" name="Picture 3" descr="Example of drone used in Agriculture for seeding cover crops">
            <a:extLst>
              <a:ext uri="{FF2B5EF4-FFF2-40B4-BE49-F238E27FC236}">
                <a16:creationId xmlns:a16="http://schemas.microsoft.com/office/drawing/2014/main" id="{9E47ECF9-8945-3E57-04CF-03C46361DC29}"/>
              </a:ext>
            </a:extLst>
          </p:cNvPr>
          <p:cNvPicPr>
            <a:picLocks noChangeAspect="1"/>
          </p:cNvPicPr>
          <p:nvPr/>
        </p:nvPicPr>
        <p:blipFill>
          <a:blip r:embed="rId3"/>
          <a:stretch>
            <a:fillRect/>
          </a:stretch>
        </p:blipFill>
        <p:spPr>
          <a:xfrm>
            <a:off x="4721821" y="1627632"/>
            <a:ext cx="3889585" cy="1639966"/>
          </a:xfrm>
          <a:prstGeom prst="rect">
            <a:avLst/>
          </a:prstGeom>
        </p:spPr>
      </p:pic>
      <p:pic>
        <p:nvPicPr>
          <p:cNvPr id="6" name="Picture 5" descr="Example of drone used in Agriculture for seeding cover crops">
            <a:extLst>
              <a:ext uri="{FF2B5EF4-FFF2-40B4-BE49-F238E27FC236}">
                <a16:creationId xmlns:a16="http://schemas.microsoft.com/office/drawing/2014/main" id="{A20BD0E2-C278-D99A-EE4A-E42CECBB6006}"/>
              </a:ext>
            </a:extLst>
          </p:cNvPr>
          <p:cNvPicPr>
            <a:picLocks noChangeAspect="1"/>
          </p:cNvPicPr>
          <p:nvPr/>
        </p:nvPicPr>
        <p:blipFill>
          <a:blip r:embed="rId4"/>
          <a:stretch>
            <a:fillRect/>
          </a:stretch>
        </p:blipFill>
        <p:spPr>
          <a:xfrm>
            <a:off x="4721820" y="3590403"/>
            <a:ext cx="3889585" cy="2011854"/>
          </a:xfrm>
          <a:prstGeom prst="rect">
            <a:avLst/>
          </a:prstGeom>
        </p:spPr>
      </p:pic>
    </p:spTree>
    <p:extLst>
      <p:ext uri="{BB962C8B-B14F-4D97-AF65-F5344CB8AC3E}">
        <p14:creationId xmlns:p14="http://schemas.microsoft.com/office/powerpoint/2010/main" val="3379545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BD42B8-6149-AFCE-7A29-ED5C4BF55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05647" y="1461156"/>
            <a:ext cx="3615070" cy="4824597"/>
          </a:xfrm>
          <a:prstGeom prst="rect">
            <a:avLst/>
          </a:prstGeom>
        </p:spPr>
      </p:pic>
      <p:sp>
        <p:nvSpPr>
          <p:cNvPr id="2" name="Title 1">
            <a:extLst>
              <a:ext uri="{FF2B5EF4-FFF2-40B4-BE49-F238E27FC236}">
                <a16:creationId xmlns:a16="http://schemas.microsoft.com/office/drawing/2014/main" id="{55D6C87B-509A-89B5-C660-EFB764FF0774}"/>
              </a:ext>
              <a:ext uri="{C183D7F6-B498-43B3-948B-1728B52AA6E4}">
                <adec:decorative xmlns:adec="http://schemas.microsoft.com/office/drawing/2017/decorative" val="1"/>
              </a:ext>
            </a:extLst>
          </p:cNvPr>
          <p:cNvSpPr>
            <a:spLocks noGrp="1"/>
          </p:cNvSpPr>
          <p:nvPr>
            <p:ph type="title"/>
          </p:nvPr>
        </p:nvSpPr>
        <p:spPr/>
        <p:txBody>
          <a:bodyPr/>
          <a:lstStyle/>
          <a:p>
            <a:r>
              <a:rPr lang="en-US" dirty="0"/>
              <a:t>But how do I plant a mix?</a:t>
            </a:r>
          </a:p>
        </p:txBody>
      </p:sp>
      <p:sp>
        <p:nvSpPr>
          <p:cNvPr id="3" name="Content Placeholder 2">
            <a:extLst>
              <a:ext uri="{FF2B5EF4-FFF2-40B4-BE49-F238E27FC236}">
                <a16:creationId xmlns:a16="http://schemas.microsoft.com/office/drawing/2014/main" id="{7FEA513B-A00B-87CD-F0F5-30FFE57EAD14}"/>
              </a:ext>
              <a:ext uri="{C183D7F6-B498-43B3-948B-1728B52AA6E4}">
                <adec:decorative xmlns:adec="http://schemas.microsoft.com/office/drawing/2017/decorative" val="1"/>
              </a:ext>
            </a:extLst>
          </p:cNvPr>
          <p:cNvSpPr>
            <a:spLocks noGrp="1"/>
          </p:cNvSpPr>
          <p:nvPr>
            <p:ph sz="quarter" idx="10"/>
          </p:nvPr>
        </p:nvSpPr>
        <p:spPr>
          <a:xfrm>
            <a:off x="377190" y="1627632"/>
            <a:ext cx="4673275" cy="4507992"/>
          </a:xfrm>
        </p:spPr>
        <p:txBody>
          <a:bodyPr/>
          <a:lstStyle/>
          <a:p>
            <a:r>
              <a:rPr lang="en-US" sz="1600" dirty="0"/>
              <a:t>Concerns:</a:t>
            </a:r>
          </a:p>
          <a:p>
            <a:pPr marL="285750" indent="-285750">
              <a:buFont typeface="Arial" panose="020B0604020202020204" pitchFamily="34" charset="0"/>
              <a:buChar char="•"/>
            </a:pPr>
            <a:r>
              <a:rPr lang="en-US" sz="1600" dirty="0"/>
              <a:t>Mix settling out</a:t>
            </a:r>
          </a:p>
          <a:p>
            <a:pPr marL="742950" lvl="1" indent="-285750">
              <a:buFont typeface="Arial" panose="020B0604020202020204" pitchFamily="34" charset="0"/>
              <a:buChar char="•"/>
            </a:pPr>
            <a:r>
              <a:rPr lang="en-US" sz="1600" dirty="0"/>
              <a:t>Diverse seed sizes provide mix stability</a:t>
            </a:r>
          </a:p>
          <a:p>
            <a:pPr marL="285750" indent="-285750">
              <a:buFont typeface="Arial" panose="020B0604020202020204" pitchFamily="34" charset="0"/>
              <a:buChar char="•"/>
            </a:pPr>
            <a:r>
              <a:rPr lang="en-US" sz="1600" dirty="0"/>
              <a:t>Undesirable planting depth</a:t>
            </a:r>
          </a:p>
          <a:p>
            <a:pPr marL="742950" lvl="1" indent="-285750">
              <a:buFont typeface="Arial" panose="020B0604020202020204" pitchFamily="34" charset="0"/>
              <a:buChar char="•"/>
            </a:pPr>
            <a:r>
              <a:rPr lang="en-US" sz="1600" dirty="0"/>
              <a:t>Select seeding depth based on shallowest species</a:t>
            </a:r>
          </a:p>
          <a:p>
            <a:pPr marL="742950" lvl="1" indent="-285750">
              <a:buFont typeface="Arial" panose="020B0604020202020204" pitchFamily="34" charset="0"/>
              <a:buChar char="•"/>
            </a:pPr>
            <a:r>
              <a:rPr lang="en-US" sz="1600" dirty="0"/>
              <a:t>If using multiple seed boxes, observe seed delivery at openers.</a:t>
            </a:r>
          </a:p>
          <a:p>
            <a:pPr marL="285750" indent="-285750">
              <a:buFont typeface="Arial" panose="020B0604020202020204" pitchFamily="34" charset="0"/>
              <a:buChar char="•"/>
            </a:pPr>
            <a:r>
              <a:rPr lang="en-US" sz="1600" dirty="0"/>
              <a:t>Broadcast pattern not uniform</a:t>
            </a:r>
          </a:p>
          <a:p>
            <a:pPr marL="742950" lvl="1" indent="-285750">
              <a:buFont typeface="Arial" panose="020B0604020202020204" pitchFamily="34" charset="0"/>
              <a:buChar char="•"/>
            </a:pPr>
            <a:r>
              <a:rPr lang="en-US" sz="1600" dirty="0"/>
              <a:t>Select track spacing to seed with lowest density</a:t>
            </a:r>
          </a:p>
          <a:p>
            <a:pPr marL="742950" lvl="1" indent="-285750">
              <a:buFont typeface="Arial" panose="020B0604020202020204" pitchFamily="34" charset="0"/>
              <a:buChar char="•"/>
            </a:pPr>
            <a:r>
              <a:rPr lang="en-US" sz="1600" dirty="0"/>
              <a:t>Apply seeding stickers to aggregate seed</a:t>
            </a:r>
          </a:p>
          <a:p>
            <a:endParaRPr lang="en-US" dirty="0"/>
          </a:p>
        </p:txBody>
      </p:sp>
      <p:pic>
        <p:nvPicPr>
          <p:cNvPr id="4" name="Picture 3">
            <a:extLst>
              <a:ext uri="{FF2B5EF4-FFF2-40B4-BE49-F238E27FC236}">
                <a16:creationId xmlns:a16="http://schemas.microsoft.com/office/drawing/2014/main" id="{E920542A-93EA-DDF3-48F9-299BB4E3D13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305647" y="1461156"/>
            <a:ext cx="3760380" cy="5009163"/>
          </a:xfrm>
          <a:prstGeom prst="rect">
            <a:avLst/>
          </a:prstGeom>
        </p:spPr>
      </p:pic>
    </p:spTree>
    <p:extLst>
      <p:ext uri="{BB962C8B-B14F-4D97-AF65-F5344CB8AC3E}">
        <p14:creationId xmlns:p14="http://schemas.microsoft.com/office/powerpoint/2010/main" val="220501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01F9D-B358-236C-01FC-BF5BE32FCB85}"/>
              </a:ext>
              <a:ext uri="{C183D7F6-B498-43B3-948B-1728B52AA6E4}">
                <adec:decorative xmlns:adec="http://schemas.microsoft.com/office/drawing/2017/decorative" val="1"/>
              </a:ext>
            </a:extLst>
          </p:cNvPr>
          <p:cNvSpPr>
            <a:spLocks noGrp="1"/>
          </p:cNvSpPr>
          <p:nvPr>
            <p:ph type="title"/>
          </p:nvPr>
        </p:nvSpPr>
        <p:spPr>
          <a:xfrm>
            <a:off x="377190" y="508255"/>
            <a:ext cx="7886700" cy="629051"/>
          </a:xfrm>
        </p:spPr>
        <p:txBody>
          <a:bodyPr/>
          <a:lstStyle/>
          <a:p>
            <a:pPr algn="ctr"/>
            <a:r>
              <a:rPr kumimoji="0" lang="en-US" sz="2800" b="0" i="0" u="none" strike="noStrike" kern="1200" cap="none" spc="0" normalizeH="0" baseline="0" noProof="0" dirty="0">
                <a:ln>
                  <a:noFill/>
                </a:ln>
                <a:effectLst/>
                <a:uLnTx/>
                <a:uFillTx/>
                <a:ea typeface="+mn-ea"/>
                <a:cs typeface="+mn-cs"/>
              </a:rPr>
              <a:t>Cover Crop Intentions</a:t>
            </a:r>
            <a:br>
              <a:rPr kumimoji="0" lang="en-US" sz="2800" b="0" i="0" u="none" strike="noStrike" kern="1200" cap="none" spc="0" normalizeH="0" baseline="0" noProof="0" dirty="0">
                <a:ln>
                  <a:noFill/>
                </a:ln>
                <a:effectLst/>
                <a:uLnTx/>
                <a:uFillTx/>
                <a:ea typeface="+mn-ea"/>
                <a:cs typeface="+mn-cs"/>
              </a:rPr>
            </a:br>
            <a:r>
              <a:rPr kumimoji="0" lang="en-US" sz="1600" b="0" i="0" u="none" strike="noStrike" kern="1200" cap="none" spc="0" normalizeH="0" baseline="0" noProof="0" dirty="0">
                <a:ln>
                  <a:noFill/>
                </a:ln>
                <a:effectLst/>
                <a:uLnTx/>
                <a:uFillTx/>
                <a:ea typeface="+mn-ea"/>
                <a:cs typeface="+mn-cs"/>
              </a:rPr>
              <a:t>Identify Priority Resource </a:t>
            </a:r>
            <a:br>
              <a:rPr kumimoji="0" lang="en-US" sz="1600" b="0" i="0" u="none" strike="noStrike" kern="1200" cap="none" spc="0" normalizeH="0" baseline="0" noProof="0" dirty="0">
                <a:ln>
                  <a:noFill/>
                </a:ln>
                <a:effectLst/>
                <a:uLnTx/>
                <a:uFillTx/>
                <a:ea typeface="+mn-ea"/>
                <a:cs typeface="+mn-cs"/>
              </a:rPr>
            </a:br>
            <a:r>
              <a:rPr kumimoji="0" lang="en-US" sz="1600" b="0" i="0" u="none" strike="noStrike" kern="1200" cap="none" spc="0" normalizeH="0" baseline="0" noProof="0" dirty="0">
                <a:ln>
                  <a:noFill/>
                </a:ln>
                <a:effectLst/>
                <a:uLnTx/>
                <a:uFillTx/>
                <a:ea typeface="+mn-ea"/>
                <a:cs typeface="+mn-cs"/>
              </a:rPr>
              <a:t>Concerns &amp; Producer Objectives</a:t>
            </a:r>
            <a:endParaRPr lang="en-US" sz="1600" dirty="0"/>
          </a:p>
        </p:txBody>
      </p:sp>
      <p:sp>
        <p:nvSpPr>
          <p:cNvPr id="3" name="Content Placeholder 2">
            <a:extLst>
              <a:ext uri="{FF2B5EF4-FFF2-40B4-BE49-F238E27FC236}">
                <a16:creationId xmlns:a16="http://schemas.microsoft.com/office/drawing/2014/main" id="{A56980B2-41D5-EC8B-77B5-A7B61D0EF086}"/>
              </a:ext>
              <a:ext uri="{C183D7F6-B498-43B3-948B-1728B52AA6E4}">
                <adec:decorative xmlns:adec="http://schemas.microsoft.com/office/drawing/2017/decorative" val="1"/>
              </a:ext>
            </a:extLst>
          </p:cNvPr>
          <p:cNvSpPr>
            <a:spLocks noGrp="1"/>
          </p:cNvSpPr>
          <p:nvPr>
            <p:ph sz="quarter" idx="10"/>
          </p:nvPr>
        </p:nvSpPr>
        <p:spPr>
          <a:xfrm>
            <a:off x="4434840" y="1790466"/>
            <a:ext cx="4194810" cy="4507992"/>
          </a:xfrm>
        </p:spPr>
        <p:txBody>
          <a:bodyPr/>
          <a:lstStyle/>
          <a:p>
            <a:r>
              <a:rPr lang="en-US" sz="2400" b="1" dirty="0">
                <a:latin typeface="+mj-lt"/>
              </a:rPr>
              <a:t>Soil surface armor (erosion)</a:t>
            </a:r>
          </a:p>
          <a:p>
            <a:pPr lvl="1"/>
            <a:r>
              <a:rPr lang="en-US" sz="2400" dirty="0">
                <a:latin typeface="+mj-lt"/>
              </a:rPr>
              <a:t>Build stable soil aggregates</a:t>
            </a:r>
          </a:p>
          <a:p>
            <a:pPr lvl="1"/>
            <a:r>
              <a:rPr lang="en-US" sz="2400" dirty="0">
                <a:latin typeface="+mj-lt"/>
              </a:rPr>
              <a:t>Improve water cycle/ availability</a:t>
            </a:r>
          </a:p>
          <a:p>
            <a:pPr lvl="1"/>
            <a:r>
              <a:rPr lang="en-US" sz="2400" dirty="0">
                <a:latin typeface="+mj-lt"/>
              </a:rPr>
              <a:t>Weed suppression </a:t>
            </a:r>
          </a:p>
          <a:p>
            <a:pPr lvl="1"/>
            <a:r>
              <a:rPr lang="en-US" sz="2400" dirty="0">
                <a:latin typeface="+mj-lt"/>
              </a:rPr>
              <a:t>Air Quality</a:t>
            </a:r>
          </a:p>
          <a:p>
            <a:endParaRPr lang="en-US" dirty="0"/>
          </a:p>
        </p:txBody>
      </p:sp>
      <p:pic>
        <p:nvPicPr>
          <p:cNvPr id="5" name="Picture 4">
            <a:extLst>
              <a:ext uri="{FF2B5EF4-FFF2-40B4-BE49-F238E27FC236}">
                <a16:creationId xmlns:a16="http://schemas.microsoft.com/office/drawing/2014/main" id="{6617FC85-57CD-13B1-87B3-7C6AD7051A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 y="1602517"/>
            <a:ext cx="3257550" cy="4883891"/>
          </a:xfrm>
          <a:prstGeom prst="rect">
            <a:avLst/>
          </a:prstGeom>
        </p:spPr>
      </p:pic>
    </p:spTree>
    <p:extLst>
      <p:ext uri="{BB962C8B-B14F-4D97-AF65-F5344CB8AC3E}">
        <p14:creationId xmlns:p14="http://schemas.microsoft.com/office/powerpoint/2010/main" val="5489179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7B14C-808C-38B5-FB32-0EA896FD4406}"/>
              </a:ext>
            </a:extLst>
          </p:cNvPr>
          <p:cNvSpPr>
            <a:spLocks noGrp="1"/>
          </p:cNvSpPr>
          <p:nvPr>
            <p:ph type="title"/>
          </p:nvPr>
        </p:nvSpPr>
        <p:spPr/>
        <p:txBody>
          <a:bodyPr/>
          <a:lstStyle/>
          <a:p>
            <a:r>
              <a:rPr lang="en-US" dirty="0"/>
              <a:t>Planting Green</a:t>
            </a:r>
          </a:p>
        </p:txBody>
      </p:sp>
      <p:sp>
        <p:nvSpPr>
          <p:cNvPr id="3" name="Content Placeholder 2">
            <a:extLst>
              <a:ext uri="{FF2B5EF4-FFF2-40B4-BE49-F238E27FC236}">
                <a16:creationId xmlns:a16="http://schemas.microsoft.com/office/drawing/2014/main" id="{20581CE3-3C52-8D26-B79B-6DFF0AFAEBC2}"/>
              </a:ext>
            </a:extLst>
          </p:cNvPr>
          <p:cNvSpPr>
            <a:spLocks noGrp="1"/>
          </p:cNvSpPr>
          <p:nvPr>
            <p:ph sz="quarter" idx="10"/>
          </p:nvPr>
        </p:nvSpPr>
        <p:spPr>
          <a:xfrm>
            <a:off x="377190" y="1627632"/>
            <a:ext cx="4194810" cy="4507992"/>
          </a:xfrm>
        </p:spPr>
        <p:txBody>
          <a:bodyPr/>
          <a:lstStyle/>
          <a:p>
            <a:pPr indent="-228600">
              <a:lnSpc>
                <a:spcPct val="90000"/>
              </a:lnSpc>
              <a:spcAft>
                <a:spcPts val="600"/>
              </a:spcAft>
              <a:buFont typeface="Arial" panose="020B0604020202020204" pitchFamily="34" charset="0"/>
              <a:buChar char="•"/>
            </a:pPr>
            <a:r>
              <a:rPr lang="en-US" altLang="en-US" sz="1400" dirty="0"/>
              <a:t>Advantages:  </a:t>
            </a:r>
          </a:p>
          <a:p>
            <a:pPr marL="342900" indent="-228600">
              <a:lnSpc>
                <a:spcPct val="90000"/>
              </a:lnSpc>
              <a:spcAft>
                <a:spcPts val="600"/>
              </a:spcAft>
              <a:buFont typeface="Arial" panose="020B0604020202020204" pitchFamily="34" charset="0"/>
              <a:buChar char="•"/>
            </a:pPr>
            <a:r>
              <a:rPr lang="en-US" altLang="en-US" sz="1400" dirty="0"/>
              <a:t>increased biomass for weed control</a:t>
            </a:r>
          </a:p>
          <a:p>
            <a:pPr marL="342900" indent="-228600">
              <a:lnSpc>
                <a:spcPct val="90000"/>
              </a:lnSpc>
              <a:spcAft>
                <a:spcPts val="600"/>
              </a:spcAft>
              <a:buFont typeface="Arial" panose="020B0604020202020204" pitchFamily="34" charset="0"/>
              <a:buChar char="•"/>
            </a:pPr>
            <a:r>
              <a:rPr lang="en-US" altLang="en-US" sz="1400" dirty="0"/>
              <a:t>better planter performance in standing cover vs a thick mat</a:t>
            </a:r>
          </a:p>
          <a:p>
            <a:pPr marL="342900" indent="-228600">
              <a:lnSpc>
                <a:spcPct val="90000"/>
              </a:lnSpc>
              <a:spcAft>
                <a:spcPts val="600"/>
              </a:spcAft>
              <a:buFont typeface="Arial" panose="020B0604020202020204" pitchFamily="34" charset="0"/>
              <a:buChar char="•"/>
            </a:pPr>
            <a:r>
              <a:rPr lang="en-US" altLang="en-US" sz="1400" dirty="0"/>
              <a:t>more biomass reduces evaporation and erosion</a:t>
            </a:r>
          </a:p>
          <a:p>
            <a:pPr indent="-228600">
              <a:lnSpc>
                <a:spcPct val="90000"/>
              </a:lnSpc>
              <a:spcAft>
                <a:spcPts val="600"/>
              </a:spcAft>
              <a:buFont typeface="Arial" panose="020B0604020202020204" pitchFamily="34" charset="0"/>
              <a:buChar char="•"/>
            </a:pPr>
            <a:r>
              <a:rPr lang="en-US" altLang="en-US" sz="1400" dirty="0"/>
              <a:t> </a:t>
            </a:r>
          </a:p>
          <a:p>
            <a:pPr indent="-228600">
              <a:lnSpc>
                <a:spcPct val="90000"/>
              </a:lnSpc>
              <a:spcAft>
                <a:spcPts val="600"/>
              </a:spcAft>
              <a:buFont typeface="Arial" panose="020B0604020202020204" pitchFamily="34" charset="0"/>
              <a:buChar char="•"/>
            </a:pPr>
            <a:r>
              <a:rPr lang="en-US" altLang="en-US" sz="1400" dirty="0"/>
              <a:t>Disadvantages: </a:t>
            </a:r>
          </a:p>
          <a:p>
            <a:pPr marL="342900" indent="-228600">
              <a:lnSpc>
                <a:spcPct val="90000"/>
              </a:lnSpc>
              <a:spcAft>
                <a:spcPts val="600"/>
              </a:spcAft>
              <a:buFont typeface="Arial" panose="020B0604020202020204" pitchFamily="34" charset="0"/>
              <a:buChar char="•"/>
            </a:pPr>
            <a:r>
              <a:rPr lang="en-US" altLang="en-US" sz="1400" dirty="0"/>
              <a:t>increased pest pressure</a:t>
            </a:r>
          </a:p>
          <a:p>
            <a:pPr marL="342900" indent="-228600">
              <a:lnSpc>
                <a:spcPct val="90000"/>
              </a:lnSpc>
              <a:spcAft>
                <a:spcPts val="600"/>
              </a:spcAft>
              <a:buFont typeface="Arial" panose="020B0604020202020204" pitchFamily="34" charset="0"/>
              <a:buChar char="•"/>
            </a:pPr>
            <a:r>
              <a:rPr lang="en-US" altLang="en-US" sz="1400" dirty="0"/>
              <a:t>more risk of wrapping on planter drives and wheels; </a:t>
            </a:r>
            <a:r>
              <a:rPr lang="en-US" altLang="en-US" sz="1400" dirty="0" err="1"/>
              <a:t>hairpinning</a:t>
            </a:r>
            <a:endParaRPr lang="en-US" altLang="en-US" sz="1400" dirty="0"/>
          </a:p>
          <a:p>
            <a:pPr marL="342900" indent="-228600">
              <a:lnSpc>
                <a:spcPct val="90000"/>
              </a:lnSpc>
              <a:spcAft>
                <a:spcPts val="600"/>
              </a:spcAft>
              <a:buFont typeface="Arial" panose="020B0604020202020204" pitchFamily="34" charset="0"/>
              <a:buChar char="•"/>
            </a:pPr>
            <a:r>
              <a:rPr lang="en-US" altLang="en-US" sz="1400" dirty="0"/>
              <a:t>pollen shed plugging breathers or air flow devices</a:t>
            </a:r>
          </a:p>
          <a:p>
            <a:pPr marL="342900" indent="-228600">
              <a:lnSpc>
                <a:spcPct val="90000"/>
              </a:lnSpc>
              <a:spcAft>
                <a:spcPts val="600"/>
              </a:spcAft>
              <a:buFont typeface="Arial" panose="020B0604020202020204" pitchFamily="34" charset="0"/>
              <a:buChar char="•"/>
            </a:pPr>
            <a:r>
              <a:rPr lang="en-US" altLang="en-US" sz="1400" dirty="0"/>
              <a:t>over utilization of moisture.</a:t>
            </a:r>
          </a:p>
          <a:p>
            <a:endParaRPr lang="en-US" dirty="0"/>
          </a:p>
        </p:txBody>
      </p:sp>
      <p:pic>
        <p:nvPicPr>
          <p:cNvPr id="5" name="Picture 4" descr="Photo Center Right: In the pictured example, the producer is planting green and will followed up with herbicide application to terminate cover crop&#10;&#10;Planting green is not the same with every producer nor is every cropping season.  Producers will find that flexibility is key to a successful SHMS.&#10;&#10;Photo Top Left:  Emerging cotton planted green. Cover crop was terminated after planting&#10;Photo Top and Bottom Right:  Producer utilizes a hooded sprayer to terminate cover crop in a band over the row. Cover crop under the hood is not sprayed and is allowed to grow later to address producer objectives.  Terminating the band over the row allows producer to plant into less residue and allows for better crop establishment with small seeded or finicky cash crops. &#10;Photo Center Left: Corn growing in cover crop that was terminated at planting and left standing.&#10;Photo Bottom Left:  Typical notill planter set up. &#10;">
            <a:extLst>
              <a:ext uri="{FF2B5EF4-FFF2-40B4-BE49-F238E27FC236}">
                <a16:creationId xmlns:a16="http://schemas.microsoft.com/office/drawing/2014/main" id="{7A097222-063C-8104-7C7A-594D2972FC36}"/>
              </a:ext>
            </a:extLst>
          </p:cNvPr>
          <p:cNvPicPr>
            <a:picLocks noChangeAspect="1"/>
          </p:cNvPicPr>
          <p:nvPr/>
        </p:nvPicPr>
        <p:blipFill>
          <a:blip r:embed="rId3"/>
          <a:stretch>
            <a:fillRect/>
          </a:stretch>
        </p:blipFill>
        <p:spPr>
          <a:xfrm>
            <a:off x="4961132" y="456529"/>
            <a:ext cx="4031992" cy="5944942"/>
          </a:xfrm>
          <a:prstGeom prst="rect">
            <a:avLst/>
          </a:prstGeom>
        </p:spPr>
      </p:pic>
    </p:spTree>
    <p:extLst>
      <p:ext uri="{BB962C8B-B14F-4D97-AF65-F5344CB8AC3E}">
        <p14:creationId xmlns:p14="http://schemas.microsoft.com/office/powerpoint/2010/main" val="3934516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CAD91-BB51-96BD-16CC-E2AF7E6591F2}"/>
              </a:ext>
            </a:extLst>
          </p:cNvPr>
          <p:cNvSpPr>
            <a:spLocks noGrp="1"/>
          </p:cNvSpPr>
          <p:nvPr>
            <p:ph type="title"/>
          </p:nvPr>
        </p:nvSpPr>
        <p:spPr/>
        <p:txBody>
          <a:bodyPr/>
          <a:lstStyle/>
          <a:p>
            <a:r>
              <a:rPr lang="en-US" dirty="0"/>
              <a:t>Cover Crop Termination Methods</a:t>
            </a:r>
          </a:p>
        </p:txBody>
      </p:sp>
      <p:sp>
        <p:nvSpPr>
          <p:cNvPr id="3" name="Content Placeholder 2">
            <a:extLst>
              <a:ext uri="{FF2B5EF4-FFF2-40B4-BE49-F238E27FC236}">
                <a16:creationId xmlns:a16="http://schemas.microsoft.com/office/drawing/2014/main" id="{9D74D065-7C5F-05A1-3D4A-E6A111BC661F}"/>
              </a:ext>
            </a:extLst>
          </p:cNvPr>
          <p:cNvSpPr>
            <a:spLocks noGrp="1"/>
          </p:cNvSpPr>
          <p:nvPr>
            <p:ph sz="quarter" idx="10"/>
          </p:nvPr>
        </p:nvSpPr>
        <p:spPr>
          <a:xfrm>
            <a:off x="377190" y="1627632"/>
            <a:ext cx="4269238" cy="4507992"/>
          </a:xfrm>
        </p:spPr>
        <p:txBody>
          <a:bodyPr/>
          <a:lstStyle/>
          <a:p>
            <a:r>
              <a:rPr lang="en-US" dirty="0"/>
              <a:t>Herbicide burn down</a:t>
            </a:r>
          </a:p>
          <a:p>
            <a:r>
              <a:rPr lang="en-US" dirty="0"/>
              <a:t>Frost termination</a:t>
            </a:r>
          </a:p>
          <a:p>
            <a:r>
              <a:rPr lang="en-US" dirty="0"/>
              <a:t>Crimper / Roller </a:t>
            </a:r>
            <a:endParaRPr lang="en-US" sz="2800" dirty="0"/>
          </a:p>
          <a:p>
            <a:r>
              <a:rPr lang="en-US" dirty="0"/>
              <a:t>Grazing– Not in Term Guidelines</a:t>
            </a:r>
          </a:p>
          <a:p>
            <a:r>
              <a:rPr lang="en-US" dirty="0"/>
              <a:t>Shredding / mowing</a:t>
            </a:r>
          </a:p>
          <a:p>
            <a:r>
              <a:rPr lang="en-US" dirty="0"/>
              <a:t>Tillage</a:t>
            </a:r>
          </a:p>
          <a:p>
            <a:r>
              <a:rPr lang="en-US" dirty="0"/>
              <a:t>Combination of methods</a:t>
            </a:r>
          </a:p>
          <a:p>
            <a:endParaRPr lang="en-US" dirty="0"/>
          </a:p>
        </p:txBody>
      </p:sp>
      <p:pic>
        <p:nvPicPr>
          <p:cNvPr id="4" name="Picture 3" descr="Crimper/Roller:  Can be used in independently or as combination.  To be used independent, crimper/roller must snap, crimp, or break vegetation stems to stop flow of nutrients throughout the plant.  Must be completed when target species reaches early maturity before viable seed.&#10;">
            <a:extLst>
              <a:ext uri="{FF2B5EF4-FFF2-40B4-BE49-F238E27FC236}">
                <a16:creationId xmlns:a16="http://schemas.microsoft.com/office/drawing/2014/main" id="{901FE78A-1F2A-EF86-2522-632E7F52AE29}"/>
              </a:ext>
            </a:extLst>
          </p:cNvPr>
          <p:cNvPicPr>
            <a:picLocks noChangeAspect="1"/>
          </p:cNvPicPr>
          <p:nvPr/>
        </p:nvPicPr>
        <p:blipFill>
          <a:blip r:embed="rId3"/>
          <a:stretch>
            <a:fillRect/>
          </a:stretch>
        </p:blipFill>
        <p:spPr>
          <a:xfrm>
            <a:off x="4276914" y="1769838"/>
            <a:ext cx="4489896" cy="3365687"/>
          </a:xfrm>
          <a:prstGeom prst="rect">
            <a:avLst/>
          </a:prstGeom>
        </p:spPr>
      </p:pic>
    </p:spTree>
    <p:extLst>
      <p:ext uri="{BB962C8B-B14F-4D97-AF65-F5344CB8AC3E}">
        <p14:creationId xmlns:p14="http://schemas.microsoft.com/office/powerpoint/2010/main" val="3358292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F412E-0546-572D-DAF6-479E7010CDBE}"/>
              </a:ext>
              <a:ext uri="{C183D7F6-B498-43B3-948B-1728B52AA6E4}">
                <adec:decorative xmlns:adec="http://schemas.microsoft.com/office/drawing/2017/decorative" val="1"/>
              </a:ext>
            </a:extLst>
          </p:cNvPr>
          <p:cNvSpPr>
            <a:spLocks noGrp="1"/>
          </p:cNvSpPr>
          <p:nvPr>
            <p:ph type="title"/>
          </p:nvPr>
        </p:nvSpPr>
        <p:spPr>
          <a:xfrm>
            <a:off x="108345" y="567338"/>
            <a:ext cx="7886700" cy="629051"/>
          </a:xfrm>
        </p:spPr>
        <p:txBody>
          <a:bodyPr/>
          <a:lstStyle/>
          <a:p>
            <a:r>
              <a:rPr lang="en-US" dirty="0"/>
              <a:t>Herbicide Burndown</a:t>
            </a:r>
          </a:p>
        </p:txBody>
      </p:sp>
      <p:sp>
        <p:nvSpPr>
          <p:cNvPr id="3" name="Content Placeholder 2">
            <a:extLst>
              <a:ext uri="{FF2B5EF4-FFF2-40B4-BE49-F238E27FC236}">
                <a16:creationId xmlns:a16="http://schemas.microsoft.com/office/drawing/2014/main" id="{E1B12BCA-0466-D653-FFDC-5F0E4D0929D1}"/>
              </a:ext>
              <a:ext uri="{C183D7F6-B498-43B3-948B-1728B52AA6E4}">
                <adec:decorative xmlns:adec="http://schemas.microsoft.com/office/drawing/2017/decorative" val="1"/>
              </a:ext>
            </a:extLst>
          </p:cNvPr>
          <p:cNvSpPr>
            <a:spLocks noGrp="1"/>
          </p:cNvSpPr>
          <p:nvPr>
            <p:ph sz="quarter" idx="10"/>
          </p:nvPr>
        </p:nvSpPr>
        <p:spPr>
          <a:xfrm>
            <a:off x="5521935" y="1276757"/>
            <a:ext cx="3382832" cy="4507992"/>
          </a:xfrm>
        </p:spPr>
        <p:txBody>
          <a:bodyPr/>
          <a:lstStyle/>
          <a:p>
            <a:pPr indent="-228600" defTabSz="914400"/>
            <a:r>
              <a:rPr lang="en-US" sz="1600" dirty="0"/>
              <a:t>In the past, specific chemistry was needed to terminate mixed cover crop stands</a:t>
            </a:r>
          </a:p>
          <a:p>
            <a:pPr indent="-228600" defTabSz="914400"/>
            <a:r>
              <a:rPr lang="en-US" sz="1600" dirty="0"/>
              <a:t>Implications to next crop provided challenges of chemistry selection</a:t>
            </a:r>
          </a:p>
          <a:p>
            <a:pPr indent="-228600" defTabSz="914400"/>
            <a:r>
              <a:rPr lang="en-US" sz="1600" dirty="0"/>
              <a:t>Improved crop genetics allow for more termination tools</a:t>
            </a:r>
          </a:p>
          <a:p>
            <a:pPr lvl="1" indent="-228600" defTabSz="914400"/>
            <a:r>
              <a:rPr lang="en-US" sz="1600" dirty="0"/>
              <a:t>Glyphosate tolerant</a:t>
            </a:r>
          </a:p>
          <a:p>
            <a:pPr lvl="1" indent="-228600" defTabSz="914400"/>
            <a:r>
              <a:rPr lang="en-US" sz="1600" dirty="0" err="1"/>
              <a:t>Glufosinate</a:t>
            </a:r>
            <a:r>
              <a:rPr lang="en-US" sz="1600" dirty="0"/>
              <a:t> tolerant</a:t>
            </a:r>
          </a:p>
          <a:p>
            <a:pPr lvl="1" indent="-228600" defTabSz="914400"/>
            <a:r>
              <a:rPr lang="en-US" sz="1600" dirty="0"/>
              <a:t>Dicamba tolerant</a:t>
            </a:r>
          </a:p>
          <a:p>
            <a:pPr lvl="1" indent="-228600" defTabSz="914400"/>
            <a:r>
              <a:rPr lang="en-US" sz="1600" dirty="0"/>
              <a:t>2-4D tolerant</a:t>
            </a:r>
          </a:p>
          <a:p>
            <a:pPr marL="342900" lvl="1" indent="-228600" defTabSz="914400"/>
            <a:r>
              <a:rPr lang="en-US" sz="1600" dirty="0"/>
              <a:t>Doesn’t fit well in organic operations</a:t>
            </a:r>
          </a:p>
          <a:p>
            <a:endParaRPr lang="en-US" dirty="0"/>
          </a:p>
        </p:txBody>
      </p:sp>
      <p:pic>
        <p:nvPicPr>
          <p:cNvPr id="4" name="Picture 3">
            <a:extLst>
              <a:ext uri="{FF2B5EF4-FFF2-40B4-BE49-F238E27FC236}">
                <a16:creationId xmlns:a16="http://schemas.microsoft.com/office/drawing/2014/main" id="{53251801-D14A-0059-F8DE-2EB4C7A170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8345" y="1468144"/>
            <a:ext cx="5101153" cy="4822518"/>
          </a:xfrm>
          <a:prstGeom prst="rect">
            <a:avLst/>
          </a:prstGeom>
        </p:spPr>
      </p:pic>
    </p:spTree>
    <p:extLst>
      <p:ext uri="{BB962C8B-B14F-4D97-AF65-F5344CB8AC3E}">
        <p14:creationId xmlns:p14="http://schemas.microsoft.com/office/powerpoint/2010/main" val="593101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CF652-DCA9-43C1-2714-D55539870A6F}"/>
              </a:ext>
            </a:extLst>
          </p:cNvPr>
          <p:cNvSpPr>
            <a:spLocks noGrp="1"/>
          </p:cNvSpPr>
          <p:nvPr>
            <p:ph type="title"/>
          </p:nvPr>
        </p:nvSpPr>
        <p:spPr/>
        <p:txBody>
          <a:bodyPr/>
          <a:lstStyle/>
          <a:p>
            <a:r>
              <a:rPr lang="en-US" dirty="0"/>
              <a:t>Cover Crop Herbicide Restrictions</a:t>
            </a:r>
          </a:p>
        </p:txBody>
      </p:sp>
      <p:sp>
        <p:nvSpPr>
          <p:cNvPr id="3" name="Content Placeholder 2">
            <a:extLst>
              <a:ext uri="{FF2B5EF4-FFF2-40B4-BE49-F238E27FC236}">
                <a16:creationId xmlns:a16="http://schemas.microsoft.com/office/drawing/2014/main" id="{74B35EE4-356E-1C71-B189-C49EC479B8B5}"/>
              </a:ext>
            </a:extLst>
          </p:cNvPr>
          <p:cNvSpPr>
            <a:spLocks noGrp="1"/>
          </p:cNvSpPr>
          <p:nvPr>
            <p:ph sz="quarter" idx="10"/>
          </p:nvPr>
        </p:nvSpPr>
        <p:spPr>
          <a:xfrm>
            <a:off x="387823" y="1461156"/>
            <a:ext cx="4875294" cy="4507992"/>
          </a:xfrm>
        </p:spPr>
        <p:txBody>
          <a:bodyPr/>
          <a:lstStyle/>
          <a:p>
            <a:r>
              <a:rPr lang="en-US" sz="1600" dirty="0"/>
              <a:t>Forage and grain (food chain)</a:t>
            </a:r>
          </a:p>
          <a:p>
            <a:pPr lvl="1"/>
            <a:r>
              <a:rPr lang="en-US" sz="1600" dirty="0"/>
              <a:t>Herbicide must be labeled for all crops</a:t>
            </a:r>
          </a:p>
          <a:p>
            <a:pPr lvl="1"/>
            <a:r>
              <a:rPr lang="en-US" sz="1600" dirty="0"/>
              <a:t>Rotation/plant back restrictions </a:t>
            </a:r>
          </a:p>
          <a:p>
            <a:pPr lvl="1"/>
            <a:r>
              <a:rPr lang="en-US" sz="1600" dirty="0"/>
              <a:t>Forage restrictions (grazing, haying)</a:t>
            </a:r>
          </a:p>
          <a:p>
            <a:r>
              <a:rPr lang="en-US" sz="1600" dirty="0"/>
              <a:t>Cover only (soil building or erosion)</a:t>
            </a:r>
          </a:p>
          <a:p>
            <a:pPr lvl="1"/>
            <a:r>
              <a:rPr lang="en-US" sz="1600" dirty="0"/>
              <a:t>At your own risk (some labels lack info)</a:t>
            </a:r>
          </a:p>
          <a:p>
            <a:pPr lvl="1"/>
            <a:r>
              <a:rPr lang="en-US" sz="1600" dirty="0"/>
              <a:t>Review labels/experience</a:t>
            </a:r>
          </a:p>
          <a:p>
            <a:pPr>
              <a:buClr>
                <a:srgbClr val="000000"/>
              </a:buClr>
              <a:buFont typeface="Wingdings" panose="05000000000000000000" pitchFamily="2" charset="2"/>
              <a:buChar char="§"/>
              <a:defRPr/>
            </a:pPr>
            <a:r>
              <a:rPr lang="en-US" sz="1600" dirty="0"/>
              <a:t>Climate &amp; soils (biological activity)</a:t>
            </a:r>
          </a:p>
          <a:p>
            <a:pPr>
              <a:buClr>
                <a:srgbClr val="000000"/>
              </a:buClr>
              <a:buFont typeface="Wingdings" panose="05000000000000000000" pitchFamily="2" charset="2"/>
              <a:buChar char="§"/>
              <a:defRPr/>
            </a:pPr>
            <a:r>
              <a:rPr lang="en-US" sz="1600" dirty="0"/>
              <a:t>Carryover potential</a:t>
            </a:r>
          </a:p>
          <a:p>
            <a:pPr lvl="1">
              <a:buClrTx/>
              <a:buFont typeface="Wingdings" panose="05000000000000000000" pitchFamily="2" charset="2"/>
              <a:buChar char="§"/>
              <a:defRPr/>
            </a:pPr>
            <a:r>
              <a:rPr lang="en-US" sz="1600" dirty="0"/>
              <a:t>Challenging to predict potential carryover of herbicides to cover crops with exhaustive variables.</a:t>
            </a:r>
          </a:p>
          <a:p>
            <a:pPr lvl="1">
              <a:buClrTx/>
              <a:buFont typeface="Wingdings" panose="05000000000000000000" pitchFamily="2" charset="2"/>
              <a:buChar char="§"/>
              <a:defRPr/>
            </a:pPr>
            <a:r>
              <a:rPr lang="en-US" sz="1600" dirty="0"/>
              <a:t>Careful planning can help increase confidence.</a:t>
            </a:r>
          </a:p>
          <a:p>
            <a:pPr lvl="1">
              <a:buClrTx/>
              <a:buFont typeface="Wingdings" panose="05000000000000000000" pitchFamily="2" charset="2"/>
              <a:buChar char="§"/>
              <a:defRPr/>
            </a:pPr>
            <a:r>
              <a:rPr lang="en-US" sz="1600" dirty="0"/>
              <a:t>When in doubt, perform a bioassay.</a:t>
            </a:r>
          </a:p>
          <a:p>
            <a:endParaRPr lang="en-US" dirty="0"/>
          </a:p>
        </p:txBody>
      </p:sp>
      <p:pic>
        <p:nvPicPr>
          <p:cNvPr id="4" name="Picture 3" descr="Crop field photo that illustrates herbicide injury">
            <a:extLst>
              <a:ext uri="{FF2B5EF4-FFF2-40B4-BE49-F238E27FC236}">
                <a16:creationId xmlns:a16="http://schemas.microsoft.com/office/drawing/2014/main" id="{070BD258-3D6E-B4B9-1A5A-3B79ED44E946}"/>
              </a:ext>
            </a:extLst>
          </p:cNvPr>
          <p:cNvPicPr>
            <a:picLocks noChangeAspect="1"/>
          </p:cNvPicPr>
          <p:nvPr/>
        </p:nvPicPr>
        <p:blipFill>
          <a:blip r:embed="rId3"/>
          <a:stretch>
            <a:fillRect/>
          </a:stretch>
        </p:blipFill>
        <p:spPr>
          <a:xfrm>
            <a:off x="5167422" y="1633546"/>
            <a:ext cx="3880883" cy="4556318"/>
          </a:xfrm>
          <a:prstGeom prst="rect">
            <a:avLst/>
          </a:prstGeom>
        </p:spPr>
      </p:pic>
    </p:spTree>
    <p:extLst>
      <p:ext uri="{BB962C8B-B14F-4D97-AF65-F5344CB8AC3E}">
        <p14:creationId xmlns:p14="http://schemas.microsoft.com/office/powerpoint/2010/main" val="1418375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64287-613A-304E-368E-4C3C66825A62}"/>
              </a:ext>
            </a:extLst>
          </p:cNvPr>
          <p:cNvSpPr>
            <a:spLocks noGrp="1"/>
          </p:cNvSpPr>
          <p:nvPr>
            <p:ph type="title"/>
          </p:nvPr>
        </p:nvSpPr>
        <p:spPr>
          <a:xfrm>
            <a:off x="97713" y="407850"/>
            <a:ext cx="7886700" cy="629051"/>
          </a:xfrm>
        </p:spPr>
        <p:txBody>
          <a:bodyPr/>
          <a:lstStyle/>
          <a:p>
            <a:r>
              <a:rPr lang="en-US" dirty="0"/>
              <a:t>Herbicide Label Example</a:t>
            </a:r>
          </a:p>
        </p:txBody>
      </p:sp>
      <p:pic>
        <p:nvPicPr>
          <p:cNvPr id="4" name="Picture 3" descr="Example of herbicide label highlighting portions relative to the use of cover crops in a soil health management system.">
            <a:extLst>
              <a:ext uri="{FF2B5EF4-FFF2-40B4-BE49-F238E27FC236}">
                <a16:creationId xmlns:a16="http://schemas.microsoft.com/office/drawing/2014/main" id="{37BAE941-ABAB-55C9-CF0E-A531F2502CE8}"/>
              </a:ext>
            </a:extLst>
          </p:cNvPr>
          <p:cNvPicPr>
            <a:picLocks noChangeAspect="1"/>
          </p:cNvPicPr>
          <p:nvPr/>
        </p:nvPicPr>
        <p:blipFill>
          <a:blip r:embed="rId3"/>
          <a:stretch>
            <a:fillRect/>
          </a:stretch>
        </p:blipFill>
        <p:spPr>
          <a:xfrm>
            <a:off x="0" y="1036901"/>
            <a:ext cx="9144000" cy="2737104"/>
          </a:xfrm>
          <a:prstGeom prst="rect">
            <a:avLst/>
          </a:prstGeom>
        </p:spPr>
      </p:pic>
      <p:pic>
        <p:nvPicPr>
          <p:cNvPr id="5" name="Picture 4" descr="Example of herbicide label highlighting portions relative to the use of cover crops in a soil health management system.">
            <a:extLst>
              <a:ext uri="{FF2B5EF4-FFF2-40B4-BE49-F238E27FC236}">
                <a16:creationId xmlns:a16="http://schemas.microsoft.com/office/drawing/2014/main" id="{A50D0723-9E6F-4A51-B343-B09A1EADDB59}"/>
              </a:ext>
            </a:extLst>
          </p:cNvPr>
          <p:cNvPicPr>
            <a:picLocks noChangeAspect="1"/>
          </p:cNvPicPr>
          <p:nvPr/>
        </p:nvPicPr>
        <p:blipFill>
          <a:blip r:embed="rId4"/>
          <a:stretch>
            <a:fillRect/>
          </a:stretch>
        </p:blipFill>
        <p:spPr>
          <a:xfrm>
            <a:off x="0" y="3774005"/>
            <a:ext cx="9144000" cy="1859280"/>
          </a:xfrm>
          <a:prstGeom prst="rect">
            <a:avLst/>
          </a:prstGeom>
        </p:spPr>
      </p:pic>
      <p:pic>
        <p:nvPicPr>
          <p:cNvPr id="6" name="Picture 5" descr="Example of herbicide label highlighting portions relative to the use of cover crops in a soil health management system.">
            <a:extLst>
              <a:ext uri="{FF2B5EF4-FFF2-40B4-BE49-F238E27FC236}">
                <a16:creationId xmlns:a16="http://schemas.microsoft.com/office/drawing/2014/main" id="{DD96C914-D97B-34EF-014B-ABD2FED33AC2}"/>
              </a:ext>
            </a:extLst>
          </p:cNvPr>
          <p:cNvPicPr>
            <a:picLocks noChangeAspect="1"/>
          </p:cNvPicPr>
          <p:nvPr/>
        </p:nvPicPr>
        <p:blipFill>
          <a:blip r:embed="rId5"/>
          <a:stretch>
            <a:fillRect/>
          </a:stretch>
        </p:blipFill>
        <p:spPr>
          <a:xfrm>
            <a:off x="97713" y="3774005"/>
            <a:ext cx="8537943" cy="2635378"/>
          </a:xfrm>
          <a:prstGeom prst="rect">
            <a:avLst/>
          </a:prstGeom>
        </p:spPr>
      </p:pic>
      <p:pic>
        <p:nvPicPr>
          <p:cNvPr id="7" name="Picture 6" descr="Example of herbicide label highlighting portions relative to the use of cover crops in a soil health management system.">
            <a:extLst>
              <a:ext uri="{FF2B5EF4-FFF2-40B4-BE49-F238E27FC236}">
                <a16:creationId xmlns:a16="http://schemas.microsoft.com/office/drawing/2014/main" id="{AFA9C32E-8F3F-DADA-AAFA-DDAD2514FFCE}"/>
              </a:ext>
            </a:extLst>
          </p:cNvPr>
          <p:cNvPicPr>
            <a:picLocks noChangeAspect="1"/>
          </p:cNvPicPr>
          <p:nvPr/>
        </p:nvPicPr>
        <p:blipFill>
          <a:blip r:embed="rId6"/>
          <a:stretch>
            <a:fillRect/>
          </a:stretch>
        </p:blipFill>
        <p:spPr>
          <a:xfrm>
            <a:off x="0" y="1676982"/>
            <a:ext cx="9144000" cy="4773168"/>
          </a:xfrm>
          <a:prstGeom prst="rect">
            <a:avLst/>
          </a:prstGeom>
        </p:spPr>
      </p:pic>
    </p:spTree>
    <p:extLst>
      <p:ext uri="{BB962C8B-B14F-4D97-AF65-F5344CB8AC3E}">
        <p14:creationId xmlns:p14="http://schemas.microsoft.com/office/powerpoint/2010/main" val="310277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172AB-753F-E775-09A7-4A2C34EAE766}"/>
              </a:ext>
            </a:extLst>
          </p:cNvPr>
          <p:cNvSpPr>
            <a:spLocks noGrp="1"/>
          </p:cNvSpPr>
          <p:nvPr>
            <p:ph type="title"/>
          </p:nvPr>
        </p:nvSpPr>
        <p:spPr>
          <a:xfrm>
            <a:off x="267834" y="407850"/>
            <a:ext cx="7886700" cy="629051"/>
          </a:xfrm>
        </p:spPr>
        <p:txBody>
          <a:bodyPr/>
          <a:lstStyle/>
          <a:p>
            <a:r>
              <a:rPr lang="en-US" sz="3200" kern="1200" dirty="0">
                <a:solidFill>
                  <a:schemeClr val="tx1"/>
                </a:solidFill>
                <a:latin typeface="+mj-lt"/>
                <a:ea typeface="+mj-ea"/>
                <a:cs typeface="+mj-cs"/>
              </a:rPr>
              <a:t>Plant a cover crop they said, It will be great they said!!!!!</a:t>
            </a:r>
            <a:endParaRPr lang="en-US" dirty="0"/>
          </a:p>
        </p:txBody>
      </p:sp>
      <p:pic>
        <p:nvPicPr>
          <p:cNvPr id="4" name="Picture 3" descr="Photos that highlight the potential challenges or issues that coud result from implementing cover crops">
            <a:extLst>
              <a:ext uri="{FF2B5EF4-FFF2-40B4-BE49-F238E27FC236}">
                <a16:creationId xmlns:a16="http://schemas.microsoft.com/office/drawing/2014/main" id="{86607B41-0B71-B330-8C74-41E0F1634628}"/>
              </a:ext>
            </a:extLst>
          </p:cNvPr>
          <p:cNvPicPr>
            <a:picLocks noChangeAspect="1"/>
          </p:cNvPicPr>
          <p:nvPr/>
        </p:nvPicPr>
        <p:blipFill>
          <a:blip r:embed="rId3"/>
          <a:stretch>
            <a:fillRect/>
          </a:stretch>
        </p:blipFill>
        <p:spPr>
          <a:xfrm>
            <a:off x="1741941" y="1494598"/>
            <a:ext cx="5511262" cy="4907705"/>
          </a:xfrm>
          <a:prstGeom prst="rect">
            <a:avLst/>
          </a:prstGeom>
        </p:spPr>
      </p:pic>
    </p:spTree>
    <p:extLst>
      <p:ext uri="{BB962C8B-B14F-4D97-AF65-F5344CB8AC3E}">
        <p14:creationId xmlns:p14="http://schemas.microsoft.com/office/powerpoint/2010/main" val="14428895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2E5F6-00EE-80FB-A30F-872C65680216}"/>
              </a:ext>
            </a:extLst>
          </p:cNvPr>
          <p:cNvSpPr>
            <a:spLocks noGrp="1"/>
          </p:cNvSpPr>
          <p:nvPr>
            <p:ph type="title"/>
          </p:nvPr>
        </p:nvSpPr>
        <p:spPr/>
        <p:txBody>
          <a:bodyPr/>
          <a:lstStyle/>
          <a:p>
            <a:r>
              <a:rPr lang="en-US" dirty="0"/>
              <a:t>Additional Cover Crop Planning Tools</a:t>
            </a:r>
          </a:p>
        </p:txBody>
      </p:sp>
      <p:sp>
        <p:nvSpPr>
          <p:cNvPr id="3" name="Content Placeholder 2">
            <a:extLst>
              <a:ext uri="{FF2B5EF4-FFF2-40B4-BE49-F238E27FC236}">
                <a16:creationId xmlns:a16="http://schemas.microsoft.com/office/drawing/2014/main" id="{AB10D381-BA59-9C49-DEA8-95ACB7655A85}"/>
              </a:ext>
            </a:extLst>
          </p:cNvPr>
          <p:cNvSpPr>
            <a:spLocks noGrp="1"/>
          </p:cNvSpPr>
          <p:nvPr>
            <p:ph sz="quarter" idx="10"/>
          </p:nvPr>
        </p:nvSpPr>
        <p:spPr/>
        <p:txBody>
          <a:bodyPr/>
          <a:lstStyle/>
          <a:p>
            <a:r>
              <a:rPr lang="en-US" dirty="0"/>
              <a:t>State Specific Cover Crop 340 Practice Standard and Supporting Appendices </a:t>
            </a:r>
          </a:p>
          <a:p>
            <a:r>
              <a:rPr lang="en-US" dirty="0"/>
              <a:t>Cover Crop Council Specie Selector and Seeding Rate Calculators</a:t>
            </a:r>
          </a:p>
          <a:p>
            <a:r>
              <a:rPr lang="en-US" dirty="0"/>
              <a:t>Resources and Publications—Soil Health Division and Plant Materials Center Tech Notes</a:t>
            </a:r>
          </a:p>
          <a:p>
            <a:r>
              <a:rPr lang="en-US" dirty="0"/>
              <a:t>Various industry cover crop calculators</a:t>
            </a:r>
          </a:p>
          <a:p>
            <a:endParaRPr lang="en-US" dirty="0"/>
          </a:p>
        </p:txBody>
      </p:sp>
    </p:spTree>
    <p:extLst>
      <p:ext uri="{BB962C8B-B14F-4D97-AF65-F5344CB8AC3E}">
        <p14:creationId xmlns:p14="http://schemas.microsoft.com/office/powerpoint/2010/main" val="933085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31722-27DA-6188-4AAC-F6E6CFDA7E9E}"/>
              </a:ext>
              <a:ext uri="{C183D7F6-B498-43B3-948B-1728B52AA6E4}">
                <adec:decorative xmlns:adec="http://schemas.microsoft.com/office/drawing/2017/decorative" val="1"/>
              </a:ext>
            </a:extLst>
          </p:cNvPr>
          <p:cNvSpPr>
            <a:spLocks noGrp="1"/>
          </p:cNvSpPr>
          <p:nvPr>
            <p:ph type="title"/>
          </p:nvPr>
        </p:nvSpPr>
        <p:spPr>
          <a:xfrm>
            <a:off x="377190" y="555880"/>
            <a:ext cx="7886700" cy="629051"/>
          </a:xfrm>
        </p:spPr>
        <p:txBody>
          <a:bodyPr/>
          <a:lstStyle/>
          <a:p>
            <a:pPr algn="ctr"/>
            <a:r>
              <a:rPr kumimoji="0" lang="en-US" sz="2800" b="0" i="0" u="none" strike="noStrike" kern="1200" cap="none" spc="0" normalizeH="0" baseline="0" noProof="0" dirty="0">
                <a:ln>
                  <a:noFill/>
                </a:ln>
                <a:effectLst/>
                <a:uLnTx/>
                <a:uFillTx/>
                <a:ea typeface="+mn-ea"/>
                <a:cs typeface="+mn-cs"/>
              </a:rPr>
              <a:t>Cover Crop Intentions </a:t>
            </a:r>
            <a:br>
              <a:rPr kumimoji="0" lang="en-US" sz="1800" b="0" i="0" u="none" strike="noStrike" kern="1200" cap="none" spc="0" normalizeH="0" baseline="0" noProof="0" dirty="0">
                <a:ln>
                  <a:noFill/>
                </a:ln>
                <a:effectLst/>
                <a:uLnTx/>
                <a:uFillTx/>
                <a:ea typeface="+mn-ea"/>
                <a:cs typeface="+mn-cs"/>
              </a:rPr>
            </a:br>
            <a:r>
              <a:rPr kumimoji="0" lang="en-US" sz="1600" b="0" i="0" u="none" strike="noStrike" kern="1200" cap="none" spc="0" normalizeH="0" baseline="0" noProof="0" dirty="0">
                <a:ln>
                  <a:noFill/>
                </a:ln>
                <a:effectLst/>
                <a:uLnTx/>
                <a:uFillTx/>
                <a:ea typeface="+mn-ea"/>
                <a:cs typeface="+mn-cs"/>
              </a:rPr>
              <a:t>Identify Priority Resource </a:t>
            </a:r>
            <a:br>
              <a:rPr kumimoji="0" lang="en-US" sz="1600" b="0" i="0" u="none" strike="noStrike" kern="1200" cap="none" spc="0" normalizeH="0" baseline="0" noProof="0" dirty="0">
                <a:ln>
                  <a:noFill/>
                </a:ln>
                <a:effectLst/>
                <a:uLnTx/>
                <a:uFillTx/>
                <a:ea typeface="+mn-ea"/>
                <a:cs typeface="+mn-cs"/>
              </a:rPr>
            </a:br>
            <a:r>
              <a:rPr kumimoji="0" lang="en-US" sz="1600" b="0" i="0" u="none" strike="noStrike" kern="1200" cap="none" spc="0" normalizeH="0" baseline="0" noProof="0" dirty="0">
                <a:ln>
                  <a:noFill/>
                </a:ln>
                <a:effectLst/>
                <a:uLnTx/>
                <a:uFillTx/>
                <a:ea typeface="+mn-ea"/>
                <a:cs typeface="+mn-cs"/>
              </a:rPr>
              <a:t>Concerns &amp; Producer Objectives</a:t>
            </a:r>
            <a:endParaRPr lang="en-US" sz="1600" dirty="0"/>
          </a:p>
        </p:txBody>
      </p:sp>
      <p:sp>
        <p:nvSpPr>
          <p:cNvPr id="3" name="Content Placeholder 2">
            <a:extLst>
              <a:ext uri="{FF2B5EF4-FFF2-40B4-BE49-F238E27FC236}">
                <a16:creationId xmlns:a16="http://schemas.microsoft.com/office/drawing/2014/main" id="{695F1716-437C-97CD-ED64-C794F0289E02}"/>
              </a:ext>
              <a:ext uri="{C183D7F6-B498-43B3-948B-1728B52AA6E4}">
                <adec:decorative xmlns:adec="http://schemas.microsoft.com/office/drawing/2017/decorative" val="1"/>
              </a:ext>
            </a:extLst>
          </p:cNvPr>
          <p:cNvSpPr>
            <a:spLocks noGrp="1"/>
          </p:cNvSpPr>
          <p:nvPr>
            <p:ph sz="quarter" idx="10"/>
          </p:nvPr>
        </p:nvSpPr>
        <p:spPr>
          <a:xfrm>
            <a:off x="4682490" y="1917673"/>
            <a:ext cx="3270885" cy="4507992"/>
          </a:xfrm>
        </p:spPr>
        <p:txBody>
          <a:bodyPr/>
          <a:lstStyle/>
          <a:p>
            <a:r>
              <a:rPr lang="en-US" sz="2800" b="1" dirty="0">
                <a:latin typeface="+mj-lt"/>
              </a:rPr>
              <a:t>Nutrient cycling/ efficiency</a:t>
            </a:r>
          </a:p>
          <a:p>
            <a:pPr lvl="1"/>
            <a:r>
              <a:rPr lang="en-US" sz="2800" dirty="0">
                <a:latin typeface="+mj-lt"/>
              </a:rPr>
              <a:t>Adjust carbon/nitrogen ratios</a:t>
            </a:r>
          </a:p>
          <a:p>
            <a:pPr lvl="1"/>
            <a:r>
              <a:rPr lang="en-US" sz="2800" dirty="0">
                <a:latin typeface="+mj-lt"/>
              </a:rPr>
              <a:t>N fixation</a:t>
            </a:r>
          </a:p>
          <a:p>
            <a:endParaRPr lang="en-US" dirty="0"/>
          </a:p>
        </p:txBody>
      </p:sp>
      <p:pic>
        <p:nvPicPr>
          <p:cNvPr id="4" name="Picture 3">
            <a:extLst>
              <a:ext uri="{FF2B5EF4-FFF2-40B4-BE49-F238E27FC236}">
                <a16:creationId xmlns:a16="http://schemas.microsoft.com/office/drawing/2014/main" id="{BD0543AD-2A1A-83A7-6A8E-220F1EED22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603348"/>
            <a:ext cx="3270885" cy="4908839"/>
          </a:xfrm>
          <a:prstGeom prst="rect">
            <a:avLst/>
          </a:prstGeom>
        </p:spPr>
      </p:pic>
    </p:spTree>
    <p:extLst>
      <p:ext uri="{BB962C8B-B14F-4D97-AF65-F5344CB8AC3E}">
        <p14:creationId xmlns:p14="http://schemas.microsoft.com/office/powerpoint/2010/main" val="1908201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4A1535-8821-61C3-4937-BB693A407486}"/>
              </a:ext>
            </a:extLst>
          </p:cNvPr>
          <p:cNvSpPr>
            <a:spLocks noGrp="1"/>
          </p:cNvSpPr>
          <p:nvPr>
            <p:ph type="title" idx="4294967295"/>
          </p:nvPr>
        </p:nvSpPr>
        <p:spPr>
          <a:xfrm>
            <a:off x="377190" y="1175004"/>
            <a:ext cx="4194810" cy="4507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0815" marR="0" lvl="0" indent="-170815" algn="l" defTabSz="685783" rtl="0" eaLnBrk="1" fontAlgn="auto" latinLnBrk="0" hangingPunct="1">
              <a:lnSpc>
                <a:spcPct val="108000"/>
              </a:lnSpc>
              <a:spcBef>
                <a:spcPts val="750"/>
              </a:spcBef>
              <a:spcAft>
                <a:spcPts val="0"/>
              </a:spcAft>
              <a:buClr>
                <a:schemeClr val="accent1"/>
              </a:buClr>
              <a:buSzTx/>
              <a:buFont typeface="Wingdings" panose="05000000000000000000" pitchFamily="2" charset="2"/>
              <a:buChar char="§"/>
              <a:tabLst/>
              <a:defRPr/>
            </a:pPr>
            <a:r>
              <a:rPr kumimoji="0" lang="en-US" sz="2000" b="1" i="0" u="none" strike="noStrike" kern="1200" cap="none" spc="0" normalizeH="0" baseline="0" noProof="0" dirty="0">
                <a:ln>
                  <a:noFill/>
                </a:ln>
                <a:solidFill>
                  <a:schemeClr val="bg2">
                    <a:lumMod val="10000"/>
                  </a:schemeClr>
                </a:solidFill>
                <a:effectLst/>
                <a:uLnTx/>
                <a:uFillTx/>
                <a:latin typeface="+mj-lt"/>
                <a:ea typeface="+mn-ea"/>
                <a:cs typeface="+mn-cs"/>
              </a:rPr>
              <a:t>Discuss producers achieved level of transition to SHMS.</a:t>
            </a:r>
            <a:endParaRPr kumimoji="0" lang="en-US" sz="2100" b="1" i="0" u="none" strike="noStrike" kern="1200" cap="none" spc="0" normalizeH="0" baseline="0" noProof="0" dirty="0">
              <a:ln>
                <a:noFill/>
              </a:ln>
              <a:solidFill>
                <a:schemeClr val="bg2">
                  <a:lumMod val="10000"/>
                </a:schemeClr>
              </a:solidFill>
              <a:effectLst/>
              <a:uLnTx/>
              <a:uFillTx/>
              <a:latin typeface="+mn-lt"/>
              <a:ea typeface="+mn-ea"/>
              <a:cs typeface="+mn-cs"/>
            </a:endParaRPr>
          </a:p>
          <a:p>
            <a:pPr marL="513715" marR="0" lvl="1" indent="-170815"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bg2">
                    <a:lumMod val="10000"/>
                  </a:schemeClr>
                </a:solidFill>
                <a:effectLst/>
                <a:uLnTx/>
                <a:uFillTx/>
                <a:latin typeface="+mj-lt"/>
                <a:ea typeface="+mn-ea"/>
                <a:cs typeface="+mn-cs"/>
              </a:rPr>
              <a:t>Inventory soil health planning principles</a:t>
            </a:r>
          </a:p>
          <a:p>
            <a:pPr marL="513715" marR="0" lvl="1" indent="-170815"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bg2">
                    <a:lumMod val="10000"/>
                  </a:schemeClr>
                </a:solidFill>
                <a:effectLst/>
                <a:uLnTx/>
                <a:uFillTx/>
                <a:latin typeface="+mj-lt"/>
                <a:ea typeface="+mn-ea"/>
                <a:cs typeface="+mn-cs"/>
              </a:rPr>
              <a:t>Determine level of soil function	</a:t>
            </a:r>
          </a:p>
          <a:p>
            <a:pPr marL="856615" marR="0" lvl="2" indent="-170815"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bg2">
                    <a:lumMod val="10000"/>
                  </a:schemeClr>
                </a:solidFill>
                <a:effectLst/>
                <a:uLnTx/>
                <a:uFillTx/>
                <a:latin typeface="+mj-lt"/>
                <a:ea typeface="+mn-ea"/>
                <a:cs typeface="+mn-cs"/>
              </a:rPr>
              <a:t>IFSHA</a:t>
            </a:r>
          </a:p>
          <a:p>
            <a:pPr marL="856615" marR="0" lvl="2" indent="-170815"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bg2">
                    <a:lumMod val="10000"/>
                  </a:schemeClr>
                </a:solidFill>
                <a:effectLst/>
                <a:uLnTx/>
                <a:uFillTx/>
                <a:latin typeface="+mj-lt"/>
                <a:ea typeface="+mn-ea"/>
                <a:cs typeface="+mn-cs"/>
              </a:rPr>
              <a:t>Soil Health Test Results vs. Benchmark</a:t>
            </a:r>
          </a:p>
          <a:p>
            <a:pPr marL="856615" marR="0" lvl="2" indent="-170815" algn="l" defTabSz="685783" rtl="0" eaLnBrk="1" fontAlgn="auto" latinLnBrk="0" hangingPunct="1">
              <a:lnSpc>
                <a:spcPct val="108000"/>
              </a:lnSpc>
              <a:spcBef>
                <a:spcPts val="375"/>
              </a:spcBef>
              <a:spcAft>
                <a:spcPts val="0"/>
              </a:spcAft>
              <a:buClr>
                <a:schemeClr val="accent1"/>
              </a:buClr>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bg2">
                    <a:lumMod val="10000"/>
                  </a:schemeClr>
                </a:solidFill>
                <a:effectLst/>
                <a:uLnTx/>
                <a:uFillTx/>
                <a:latin typeface="+mj-lt"/>
                <a:ea typeface="+mn-ea"/>
                <a:cs typeface="+mn-cs"/>
              </a:rPr>
              <a:t>Changes in cost of production</a:t>
            </a:r>
          </a:p>
          <a:p>
            <a:pPr marL="170815" marR="0" lvl="0" indent="-170815" algn="l" defTabSz="685783" rtl="0" eaLnBrk="1" fontAlgn="auto" latinLnBrk="0" hangingPunct="1">
              <a:lnSpc>
                <a:spcPct val="108000"/>
              </a:lnSpc>
              <a:spcBef>
                <a:spcPts val="750"/>
              </a:spcBef>
              <a:spcAft>
                <a:spcPts val="0"/>
              </a:spcAft>
              <a:buClr>
                <a:schemeClr val="accent1"/>
              </a:buClr>
              <a:buSzTx/>
              <a:buFont typeface="Wingdings" panose="05000000000000000000" pitchFamily="2" charset="2"/>
              <a:buChar char="§"/>
              <a:tabLst/>
              <a:defRPr/>
            </a:pPr>
            <a:endParaRPr kumimoji="0" lang="en-US" sz="2100" b="0" i="0" u="none" strike="noStrike" kern="1200" cap="none" spc="0" normalizeH="0" baseline="0" noProof="0" dirty="0">
              <a:ln>
                <a:noFill/>
              </a:ln>
              <a:solidFill>
                <a:schemeClr val="bg2">
                  <a:lumMod val="10000"/>
                </a:schemeClr>
              </a:solidFill>
              <a:effectLst/>
              <a:uLnTx/>
              <a:uFillTx/>
              <a:latin typeface="+mn-lt"/>
              <a:ea typeface="+mn-ea"/>
              <a:cs typeface="+mn-cs"/>
            </a:endParaRPr>
          </a:p>
        </p:txBody>
      </p:sp>
      <p:pic>
        <p:nvPicPr>
          <p:cNvPr id="4" name="Picture 3" descr="Photo is of soil taken from a citrus grove under conventional management">
            <a:extLst>
              <a:ext uri="{FF2B5EF4-FFF2-40B4-BE49-F238E27FC236}">
                <a16:creationId xmlns:a16="http://schemas.microsoft.com/office/drawing/2014/main" id="{47CCAB20-94E4-7FA6-A19E-8D4D9B850DC4}"/>
              </a:ext>
            </a:extLst>
          </p:cNvPr>
          <p:cNvPicPr>
            <a:picLocks noChangeAspect="1"/>
          </p:cNvPicPr>
          <p:nvPr/>
        </p:nvPicPr>
        <p:blipFill>
          <a:blip r:embed="rId3"/>
          <a:stretch>
            <a:fillRect/>
          </a:stretch>
        </p:blipFill>
        <p:spPr>
          <a:xfrm>
            <a:off x="4938190" y="557535"/>
            <a:ext cx="3828620" cy="2871465"/>
          </a:xfrm>
          <a:prstGeom prst="rect">
            <a:avLst/>
          </a:prstGeom>
        </p:spPr>
      </p:pic>
      <p:pic>
        <p:nvPicPr>
          <p:cNvPr id="5" name="Picture 4" descr="Photo is from a citrus grove following all of the soil health planning principles in there management">
            <a:extLst>
              <a:ext uri="{FF2B5EF4-FFF2-40B4-BE49-F238E27FC236}">
                <a16:creationId xmlns:a16="http://schemas.microsoft.com/office/drawing/2014/main" id="{7868F32A-BB28-F29A-F368-5A71849146FA}"/>
              </a:ext>
            </a:extLst>
          </p:cNvPr>
          <p:cNvPicPr>
            <a:picLocks noChangeAspect="1"/>
          </p:cNvPicPr>
          <p:nvPr/>
        </p:nvPicPr>
        <p:blipFill>
          <a:blip r:embed="rId4"/>
          <a:stretch>
            <a:fillRect/>
          </a:stretch>
        </p:blipFill>
        <p:spPr>
          <a:xfrm>
            <a:off x="4925997" y="3578857"/>
            <a:ext cx="3840813" cy="2883658"/>
          </a:xfrm>
          <a:prstGeom prst="rect">
            <a:avLst/>
          </a:prstGeom>
        </p:spPr>
      </p:pic>
    </p:spTree>
    <p:extLst>
      <p:ext uri="{BB962C8B-B14F-4D97-AF65-F5344CB8AC3E}">
        <p14:creationId xmlns:p14="http://schemas.microsoft.com/office/powerpoint/2010/main" val="222094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17BD-7414-4702-5933-7D0B5305220E}"/>
              </a:ext>
            </a:extLst>
          </p:cNvPr>
          <p:cNvSpPr>
            <a:spLocks noGrp="1"/>
          </p:cNvSpPr>
          <p:nvPr>
            <p:ph type="title"/>
          </p:nvPr>
        </p:nvSpPr>
        <p:spPr/>
        <p:txBody>
          <a:bodyPr/>
          <a:lstStyle/>
          <a:p>
            <a:r>
              <a:rPr lang="en-US" dirty="0"/>
              <a:t>The Nitrogen Dilemma</a:t>
            </a:r>
          </a:p>
        </p:txBody>
      </p:sp>
      <p:sp>
        <p:nvSpPr>
          <p:cNvPr id="3" name="Content Placeholder 2">
            <a:extLst>
              <a:ext uri="{FF2B5EF4-FFF2-40B4-BE49-F238E27FC236}">
                <a16:creationId xmlns:a16="http://schemas.microsoft.com/office/drawing/2014/main" id="{96F2634B-1547-C9F3-9D6D-67D9EF64A913}"/>
              </a:ext>
            </a:extLst>
          </p:cNvPr>
          <p:cNvSpPr>
            <a:spLocks noGrp="1"/>
          </p:cNvSpPr>
          <p:nvPr>
            <p:ph sz="quarter" idx="10"/>
          </p:nvPr>
        </p:nvSpPr>
        <p:spPr/>
        <p:txBody>
          <a:bodyPr/>
          <a:lstStyle/>
          <a:p>
            <a:r>
              <a:rPr lang="en-US" sz="2400" dirty="0"/>
              <a:t>Nitrogen (N) is the most limiting nutrient for the production of corn. Without sufficient N, yield potential suffers. However, too much N can unnecessarily raise production costs and reduce profit, as well as become a pollutant to the environment. At either extreme, farmers lose out on economic opportunities and may even lose money</a:t>
            </a:r>
            <a:r>
              <a:rPr lang="en-US" dirty="0"/>
              <a:t>.</a:t>
            </a:r>
          </a:p>
        </p:txBody>
      </p:sp>
    </p:spTree>
    <p:extLst>
      <p:ext uri="{BB962C8B-B14F-4D97-AF65-F5344CB8AC3E}">
        <p14:creationId xmlns:p14="http://schemas.microsoft.com/office/powerpoint/2010/main" val="320095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9262A-F9BB-F482-D010-0E57C9B5C7DB}"/>
              </a:ext>
            </a:extLst>
          </p:cNvPr>
          <p:cNvSpPr>
            <a:spLocks noGrp="1"/>
          </p:cNvSpPr>
          <p:nvPr>
            <p:ph type="title"/>
          </p:nvPr>
        </p:nvSpPr>
        <p:spPr>
          <a:xfrm>
            <a:off x="169926" y="603505"/>
            <a:ext cx="7886700" cy="629051"/>
          </a:xfrm>
        </p:spPr>
        <p:txBody>
          <a:bodyPr/>
          <a:lstStyle/>
          <a:p>
            <a:r>
              <a:rPr lang="en-US" dirty="0"/>
              <a:t>How are N Management Decisions Made?</a:t>
            </a:r>
          </a:p>
        </p:txBody>
      </p:sp>
      <p:sp>
        <p:nvSpPr>
          <p:cNvPr id="3" name="Content Placeholder 2">
            <a:extLst>
              <a:ext uri="{FF2B5EF4-FFF2-40B4-BE49-F238E27FC236}">
                <a16:creationId xmlns:a16="http://schemas.microsoft.com/office/drawing/2014/main" id="{3E95545B-1C97-BF5D-B8BB-9892401A445E}"/>
              </a:ext>
            </a:extLst>
          </p:cNvPr>
          <p:cNvSpPr>
            <a:spLocks noGrp="1"/>
          </p:cNvSpPr>
          <p:nvPr>
            <p:ph sz="quarter" idx="10"/>
          </p:nvPr>
        </p:nvSpPr>
        <p:spPr>
          <a:xfrm>
            <a:off x="302895" y="1837182"/>
            <a:ext cx="8538210" cy="4507992"/>
          </a:xfrm>
        </p:spPr>
        <p:txBody>
          <a:bodyPr/>
          <a:lstStyle/>
          <a:p>
            <a:r>
              <a:rPr lang="en-US" sz="2400" dirty="0"/>
              <a:t>The current assumption is that corn grain requires 1.2 pounds of N for every bushel of grain to be produced. This assumption works for some soils and regions, but data from a recent study conducted on farms throughout North Carolina and Virginia suggests that this assumption of 1.2 lb of N is most applicable for soils pulverized to near death with tillage. It essentially ignores N from organic matter.</a:t>
            </a:r>
            <a:endParaRPr lang="en-US" dirty="0"/>
          </a:p>
        </p:txBody>
      </p:sp>
    </p:spTree>
    <p:extLst>
      <p:ext uri="{BB962C8B-B14F-4D97-AF65-F5344CB8AC3E}">
        <p14:creationId xmlns:p14="http://schemas.microsoft.com/office/powerpoint/2010/main" val="3098842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01972-075F-280C-BA09-4364A4F537AD}"/>
              </a:ext>
            </a:extLst>
          </p:cNvPr>
          <p:cNvSpPr>
            <a:spLocks noGrp="1"/>
          </p:cNvSpPr>
          <p:nvPr>
            <p:ph type="title"/>
          </p:nvPr>
        </p:nvSpPr>
        <p:spPr>
          <a:xfrm>
            <a:off x="150876" y="601243"/>
            <a:ext cx="7886700" cy="629051"/>
          </a:xfrm>
        </p:spPr>
        <p:txBody>
          <a:bodyPr/>
          <a:lstStyle/>
          <a:p>
            <a:r>
              <a:rPr lang="en-US" dirty="0"/>
              <a:t>How do we account for a biologically active soil?</a:t>
            </a:r>
          </a:p>
        </p:txBody>
      </p:sp>
      <p:pic>
        <p:nvPicPr>
          <p:cNvPr id="4" name="Content Placeholder 3" descr="Typical soil test report ">
            <a:extLst>
              <a:ext uri="{FF2B5EF4-FFF2-40B4-BE49-F238E27FC236}">
                <a16:creationId xmlns:a16="http://schemas.microsoft.com/office/drawing/2014/main" id="{6B6C7FE2-8B90-87AA-C73C-43B5CB7B0079}"/>
              </a:ext>
            </a:extLst>
          </p:cNvPr>
          <p:cNvPicPr>
            <a:picLocks noGrp="1" noChangeAspect="1"/>
          </p:cNvPicPr>
          <p:nvPr>
            <p:ph sz="quarter" idx="10"/>
          </p:nvPr>
        </p:nvPicPr>
        <p:blipFill>
          <a:blip r:embed="rId3"/>
          <a:stretch>
            <a:fillRect/>
          </a:stretch>
        </p:blipFill>
        <p:spPr>
          <a:xfrm>
            <a:off x="377825" y="1820644"/>
            <a:ext cx="8537575" cy="4121587"/>
          </a:xfrm>
          <a:prstGeom prst="rect">
            <a:avLst/>
          </a:prstGeom>
        </p:spPr>
      </p:pic>
    </p:spTree>
    <p:extLst>
      <p:ext uri="{BB962C8B-B14F-4D97-AF65-F5344CB8AC3E}">
        <p14:creationId xmlns:p14="http://schemas.microsoft.com/office/powerpoint/2010/main" val="2383816091"/>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8D7E66D9-43D3-491E-ADC4-0943A4D599BD}"/>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DA5787A5-96AB-4A15-B7EB-76A978E87EE1}">
  <ds:schemaRefs>
    <ds:schemaRef ds:uri="http://purl.org/dc/dcmitype/"/>
    <ds:schemaRef ds:uri="http://schemas.microsoft.com/office/2006/documentManagement/types"/>
    <ds:schemaRef ds:uri="http://schemas.microsoft.com/office/2006/metadata/properties"/>
    <ds:schemaRef ds:uri="1fa27c74-dbb6-4e30-b933-9d82255035f8"/>
    <ds:schemaRef ds:uri="http://purl.org/dc/terms/"/>
    <ds:schemaRef ds:uri="190132a1-b740-41e9-a9d3-aef04dc8f2ab"/>
    <ds:schemaRef ds:uri="73fb875a-8af9-4255-b008-0995492d31cd"/>
    <ds:schemaRef ds:uri="http://schemas.openxmlformats.org/package/2006/metadata/core-properties"/>
    <ds:schemaRef ds:uri="http://schemas.microsoft.com/office/infopath/2007/PartnerControls"/>
    <ds:schemaRef ds:uri="http://www.w3.org/XML/1998/namespace"/>
    <ds:schemaRef ds:uri="http://purl.org/dc/elements/1.1/"/>
  </ds:schemaRefs>
</ds:datastoreItem>
</file>

<file path=customXml/itemProps4.xml><?xml version="1.0" encoding="utf-8"?>
<ds:datastoreItem xmlns:ds="http://schemas.openxmlformats.org/officeDocument/2006/customXml" ds:itemID="{559141B8-F90E-47DC-90BA-9087B5920EA1}"/>
</file>

<file path=docProps/app.xml><?xml version="1.0" encoding="utf-8"?>
<Properties xmlns="http://schemas.openxmlformats.org/officeDocument/2006/extended-properties" xmlns:vt="http://schemas.openxmlformats.org/officeDocument/2006/docPropsVTypes">
  <Template>TEMPLATE_Forestland Soil Health Course Modules</Template>
  <TotalTime>3091</TotalTime>
  <Words>5134</Words>
  <Application>Microsoft Office PowerPoint</Application>
  <PresentationFormat>On-screen Show (4:3)</PresentationFormat>
  <Paragraphs>453</Paragraphs>
  <Slides>47</Slides>
  <Notes>37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5" baseType="lpstr">
      <vt:lpstr>ＭＳ Ｐゴシック</vt:lpstr>
      <vt:lpstr>Arial</vt:lpstr>
      <vt:lpstr>Calibri</vt:lpstr>
      <vt:lpstr>Montserrat</vt:lpstr>
      <vt:lpstr>Open Sans</vt:lpstr>
      <vt:lpstr>Wingdings</vt:lpstr>
      <vt:lpstr>1_Title Page</vt:lpstr>
      <vt:lpstr>SPW 13.0 Graph</vt:lpstr>
      <vt:lpstr>Presenter’s Name</vt:lpstr>
      <vt:lpstr>Objectives</vt:lpstr>
      <vt:lpstr>Cover Crop Intentions Identify Priority Resource Concerns &amp; Producers Objectives</vt:lpstr>
      <vt:lpstr>Cover Crop Intentions Identify Priority Resource  Concerns &amp; Producer Objectives</vt:lpstr>
      <vt:lpstr>Cover Crop Intentions  Identify Priority Resource  Concerns &amp; Producer Objectives</vt:lpstr>
      <vt:lpstr>Discuss producers achieved level of transition to SHMS. Inventory soil health planning principles Determine level of soil function  IFSHA Soil Health Test Results vs. Benchmark Changes in cost of production </vt:lpstr>
      <vt:lpstr>The Nitrogen Dilemma</vt:lpstr>
      <vt:lpstr>How are N Management Decisions Made?</vt:lpstr>
      <vt:lpstr>How do we account for a biologically active soil?</vt:lpstr>
      <vt:lpstr>Are there ways we can test for this?</vt:lpstr>
      <vt:lpstr>Plant N uptake in strong relationship with the flush of CO2</vt:lpstr>
      <vt:lpstr>How do we account for a biologically active soil? </vt:lpstr>
      <vt:lpstr>Intensity of yield response to N fertilizer</vt:lpstr>
      <vt:lpstr>Adjustment of N per bushel of grain</vt:lpstr>
      <vt:lpstr>Cover Crop Considerations for Successful Planning</vt:lpstr>
      <vt:lpstr>Identify Current Cropping System</vt:lpstr>
      <vt:lpstr>Develop Mix to Compliment Next Crop</vt:lpstr>
      <vt:lpstr>Develop Mix to Compliment Next Crop (2)</vt:lpstr>
      <vt:lpstr>Develop Mix to Compliment Next Crop (3)</vt:lpstr>
      <vt:lpstr>Develop Mix to Compliment Next Crop (4)</vt:lpstr>
      <vt:lpstr>Develop Mix to Compliment Next Crop (5)</vt:lpstr>
      <vt:lpstr>Develop Mix to Compliment Next Crop (6)</vt:lpstr>
      <vt:lpstr>Find the Right Variety</vt:lpstr>
      <vt:lpstr>The Time to Plan is Now!!!!</vt:lpstr>
      <vt:lpstr>Cultivar Variations</vt:lpstr>
      <vt:lpstr>Selecting the Right Seeding Mix</vt:lpstr>
      <vt:lpstr>Seed Mix Calculators https://efotg.sc.egov.usda.gov/api/CPSFile/30421/</vt:lpstr>
      <vt:lpstr>1</vt:lpstr>
      <vt:lpstr>2</vt:lpstr>
      <vt:lpstr>3</vt:lpstr>
      <vt:lpstr>Assess and Select Species</vt:lpstr>
      <vt:lpstr>Need for Legume Inoculation</vt:lpstr>
      <vt:lpstr>Certified Seed</vt:lpstr>
      <vt:lpstr>Certified Seed (2)</vt:lpstr>
      <vt:lpstr>Seed that is VNS Variety Not Stated</vt:lpstr>
      <vt:lpstr>How will you seed it?</vt:lpstr>
      <vt:lpstr>How will you seed it? (cont)</vt:lpstr>
      <vt:lpstr>New and Upcoming Technology</vt:lpstr>
      <vt:lpstr>But how do I plant a mix?</vt:lpstr>
      <vt:lpstr>Planting Green</vt:lpstr>
      <vt:lpstr>Cover Crop Termination Methods</vt:lpstr>
      <vt:lpstr>Herbicide Burndown</vt:lpstr>
      <vt:lpstr>Cover Crop Herbicide Restrictions</vt:lpstr>
      <vt:lpstr>Herbicide Label Example</vt:lpstr>
      <vt:lpstr>Plant a cover crop they said, It will be great they said!!!!!</vt:lpstr>
      <vt:lpstr>Additional Cover Crop Planning Tools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Lowder, Nathan - FPAC-NRCS, NC</cp:lastModifiedBy>
  <cp:revision>9</cp:revision>
  <dcterms:created xsi:type="dcterms:W3CDTF">2024-08-30T20:03:42Z</dcterms:created>
  <dcterms:modified xsi:type="dcterms:W3CDTF">2025-03-18T19:19:12Z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167700.000000000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